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51"/>
  </p:notesMasterIdLst>
  <p:sldIdLst>
    <p:sldId id="468" r:id="rId2"/>
    <p:sldId id="505" r:id="rId3"/>
    <p:sldId id="506" r:id="rId4"/>
    <p:sldId id="565" r:id="rId5"/>
    <p:sldId id="566" r:id="rId6"/>
    <p:sldId id="510" r:id="rId7"/>
    <p:sldId id="507" r:id="rId8"/>
    <p:sldId id="508" r:id="rId9"/>
    <p:sldId id="511" r:id="rId10"/>
    <p:sldId id="512" r:id="rId11"/>
    <p:sldId id="513" r:id="rId12"/>
    <p:sldId id="514" r:id="rId13"/>
    <p:sldId id="536" r:id="rId14"/>
    <p:sldId id="516" r:id="rId15"/>
    <p:sldId id="517" r:id="rId16"/>
    <p:sldId id="518" r:id="rId17"/>
    <p:sldId id="537" r:id="rId18"/>
    <p:sldId id="520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534" r:id="rId28"/>
    <p:sldId id="544" r:id="rId29"/>
    <p:sldId id="543" r:id="rId30"/>
    <p:sldId id="542" r:id="rId31"/>
    <p:sldId id="546" r:id="rId32"/>
    <p:sldId id="547" r:id="rId33"/>
    <p:sldId id="548" r:id="rId34"/>
    <p:sldId id="549" r:id="rId35"/>
    <p:sldId id="550" r:id="rId36"/>
    <p:sldId id="551" r:id="rId37"/>
    <p:sldId id="552" r:id="rId38"/>
    <p:sldId id="553" r:id="rId39"/>
    <p:sldId id="554" r:id="rId40"/>
    <p:sldId id="555" r:id="rId41"/>
    <p:sldId id="556" r:id="rId42"/>
    <p:sldId id="557" r:id="rId43"/>
    <p:sldId id="558" r:id="rId44"/>
    <p:sldId id="559" r:id="rId45"/>
    <p:sldId id="560" r:id="rId46"/>
    <p:sldId id="561" r:id="rId47"/>
    <p:sldId id="562" r:id="rId48"/>
    <p:sldId id="563" r:id="rId49"/>
    <p:sldId id="564" r:id="rId50"/>
  </p:sldIdLst>
  <p:sldSz cx="9144000" cy="6858000" type="screen4x3"/>
  <p:notesSz cx="7023100" cy="93091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660033"/>
    <a:srgbClr val="FFFFFF"/>
    <a:srgbClr val="512513"/>
    <a:srgbClr val="3F0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590" autoAdjust="0"/>
  </p:normalViewPr>
  <p:slideViewPr>
    <p:cSldViewPr>
      <p:cViewPr>
        <p:scale>
          <a:sx n="84" d="100"/>
          <a:sy n="84" d="100"/>
        </p:scale>
        <p:origin x="-9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Gr&#225;fico%20en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FONSO1\Desktop\Gr&#225;fico%20en%20Microsoft%20PowerPoin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FONSO1\Desktop\Gr&#225;fico%20en%20Microsoft%20PowerPoin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FONSO1\Desktop\Gr&#225;fico%20en%20Microsoft%20PowerPoin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FONSO1\Desktop\Gr&#225;fico%20en%20Microsoft%20PowerPoin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lang="en-US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000"/>
              <a:t>Prevalencia de desnutrición en menores de 5 años</a:t>
            </a:r>
          </a:p>
          <a:p>
            <a:pPr algn="ctr">
              <a:defRPr lang="en-US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000" baseline="0"/>
              <a:t> (patrón OMS)- Perú</a:t>
            </a:r>
            <a:endParaRPr lang="es-ES" sz="1000"/>
          </a:p>
        </c:rich>
      </c:tx>
      <c:layout>
        <c:manualLayout>
          <c:xMode val="edge"/>
          <c:yMode val="edge"/>
          <c:x val="0.21357192074437592"/>
          <c:y val="5.6147989425504613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700525941679127E-2"/>
          <c:y val="0.13097538133584341"/>
          <c:w val="0.87213124575278755"/>
          <c:h val="0.73862521950251891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70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42E-3"/>
                  <c:y val="3.875924217241076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42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42E-3"/>
                  <c:y val="3.8759242172410762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706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800">
                    <a:latin typeface="Arial" pitchFamily="34" charset="0"/>
                    <a:cs typeface="Arial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'[Gráfico en Microsoft PowerPoint]DesnutCronicaOMS_G (2)'!$A$8:$A$19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'[Gráfico en Microsoft PowerPoint]DesnutCronicaOMS_G (2)'!$B$8:$B$19</c:f>
              <c:numCache>
                <c:formatCode>General</c:formatCode>
                <c:ptCount val="9"/>
                <c:pt idx="0" formatCode="0.0">
                  <c:v>50.1</c:v>
                </c:pt>
                <c:pt idx="2" formatCode="0.0">
                  <c:v>54.7</c:v>
                </c:pt>
                <c:pt idx="3" formatCode="0.0">
                  <c:v>47.92021057494896</c:v>
                </c:pt>
                <c:pt idx="4" formatCode="0.0">
                  <c:v>46.788202438427867</c:v>
                </c:pt>
                <c:pt idx="5" formatCode="0.0">
                  <c:v>42.522019974130046</c:v>
                </c:pt>
                <c:pt idx="6" formatCode="0.0">
                  <c:v>33.251114515217267</c:v>
                </c:pt>
                <c:pt idx="7" formatCode="0.0">
                  <c:v>34.171587333183204</c:v>
                </c:pt>
                <c:pt idx="8" formatCode="0.0">
                  <c:v>27.609315869601691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'[Gráfico en Microsoft PowerPoint]DesnutCronicaOMS_G (2)'!$A$8:$A$19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'[Gráfico en Microsoft PowerPoint]DesnutCronicaOMS_G (2)'!$C$8:$C$19</c:f>
              <c:numCache>
                <c:formatCode>General</c:formatCode>
                <c:ptCount val="9"/>
                <c:pt idx="0" formatCode="0.0">
                  <c:v>45.1</c:v>
                </c:pt>
                <c:pt idx="2" formatCode="0.0">
                  <c:v>51.399632661244027</c:v>
                </c:pt>
                <c:pt idx="3" formatCode="0.0">
                  <c:v>44.771345250875967</c:v>
                </c:pt>
                <c:pt idx="4" formatCode="0.0">
                  <c:v>43.776715317308494</c:v>
                </c:pt>
                <c:pt idx="5" formatCode="0.0">
                  <c:v>39.548913031279213</c:v>
                </c:pt>
                <c:pt idx="6" formatCode="0.0">
                  <c:v>30.854666789992631</c:v>
                </c:pt>
                <c:pt idx="7" formatCode="0.0">
                  <c:v>31.561556506275426</c:v>
                </c:pt>
                <c:pt idx="8" formatCode="0.0">
                  <c:v>25.374476396709756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numRef>
              <c:f>'[Gráfico en Microsoft PowerPoint]DesnutCronicaOMS_G (2)'!$A$8:$A$19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'[Gráfico en Microsoft PowerPoint]DesnutCronicaOMS_G (2)'!$D$8:$D$19</c:f>
              <c:numCache>
                <c:formatCode>General</c:formatCode>
                <c:ptCount val="9"/>
                <c:pt idx="0" formatCode="0.0">
                  <c:v>55</c:v>
                </c:pt>
                <c:pt idx="2" formatCode="0.0">
                  <c:v>58.027072415494985</c:v>
                </c:pt>
                <c:pt idx="3" formatCode="0.0">
                  <c:v>51.069075899022053</c:v>
                </c:pt>
                <c:pt idx="4" formatCode="0.0">
                  <c:v>49.799689559547033</c:v>
                </c:pt>
                <c:pt idx="5" formatCode="0.0">
                  <c:v>45.495126916980688</c:v>
                </c:pt>
                <c:pt idx="6" formatCode="0.0">
                  <c:v>35.647562240442142</c:v>
                </c:pt>
                <c:pt idx="7" formatCode="0.0">
                  <c:v>36.781618160090993</c:v>
                </c:pt>
                <c:pt idx="8" formatCode="0.0">
                  <c:v>29.844155342493664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112947200"/>
        <c:axId val="109822528"/>
      </c:stockChart>
      <c:catAx>
        <c:axId val="11294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 lang="en-US"/>
                </a:pPr>
                <a:r>
                  <a:rPr lang="en-US" sz="700" b="1" i="0" baseline="0">
                    <a:latin typeface="Arial" pitchFamily="34" charset="0"/>
                    <a:cs typeface="Arial" pitchFamily="34" charset="0"/>
                  </a:rPr>
                  <a:t>Fuente: INEI - Encuesta Demográfica y de Salud Familiar</a:t>
                </a:r>
              </a:p>
            </c:rich>
          </c:tx>
          <c:layout>
            <c:manualLayout>
              <c:xMode val="edge"/>
              <c:yMode val="edge"/>
              <c:x val="7.4451899728102483E-2"/>
              <c:y val="0.930543939197214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09822528"/>
        <c:crosses val="autoZero"/>
        <c:auto val="1"/>
        <c:lblAlgn val="ctr"/>
        <c:lblOffset val="100"/>
        <c:tickMarkSkip val="1"/>
        <c:noMultiLvlLbl val="0"/>
      </c:catAx>
      <c:valAx>
        <c:axId val="109822528"/>
        <c:scaling>
          <c:orientation val="minMax"/>
          <c:max val="6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12947200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lang="en-US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000"/>
              <a:t>Prevalencia de desnutrición en menores de 5 años</a:t>
            </a:r>
            <a:r>
              <a:rPr lang="es-ES" sz="1000" baseline="0"/>
              <a:t> (patrón OMS)</a:t>
            </a:r>
            <a:endParaRPr lang="es-ES" sz="1000"/>
          </a:p>
        </c:rich>
      </c:tx>
      <c:layout>
        <c:manualLayout>
          <c:xMode val="edge"/>
          <c:yMode val="edge"/>
          <c:x val="0.18249675637336596"/>
          <c:y val="5.8257329141277854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507809916824172E-2"/>
          <c:y val="0.14299329762532076"/>
          <c:w val="0.87213124575278755"/>
          <c:h val="0.67853522135160005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34E-3"/>
                  <c:y val="3.8759242172410756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34E-3"/>
                  <c:y val="3.8759242172410756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800">
                    <a:latin typeface="Arial" pitchFamily="34" charset="0"/>
                    <a:cs typeface="Arial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DesnutCronicaOMS_G!$A$82:$A$92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DesnutCronicaOMS_G!$B$82:$B$92</c:f>
              <c:numCache>
                <c:formatCode>0.0</c:formatCode>
                <c:ptCount val="8"/>
                <c:pt idx="0">
                  <c:v>28.022783102430132</c:v>
                </c:pt>
                <c:pt idx="1">
                  <c:v>28.486296719482688</c:v>
                </c:pt>
                <c:pt idx="2">
                  <c:v>23.824881050328745</c:v>
                </c:pt>
                <c:pt idx="3">
                  <c:v>23.214673161105008</c:v>
                </c:pt>
                <c:pt idx="4">
                  <c:v>19.522062225689229</c:v>
                </c:pt>
                <c:pt idx="5">
                  <c:v>18.135241637217561</c:v>
                </c:pt>
                <c:pt idx="6">
                  <c:v>17.5</c:v>
                </c:pt>
                <c:pt idx="7">
                  <c:v>14.6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DesnutCronicaOMS_G!$A$82:$A$92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DesnutCronicaOMS_G!$C$82:$C$92</c:f>
              <c:numCache>
                <c:formatCode>0.0</c:formatCode>
                <c:ptCount val="8"/>
                <c:pt idx="0">
                  <c:v>25.242199732085904</c:v>
                </c:pt>
                <c:pt idx="1">
                  <c:v>25.619989924198819</c:v>
                </c:pt>
                <c:pt idx="2">
                  <c:v>22.436305007987009</c:v>
                </c:pt>
                <c:pt idx="3">
                  <c:v>21.897896648541675</c:v>
                </c:pt>
                <c:pt idx="4">
                  <c:v>18.209044866299987</c:v>
                </c:pt>
                <c:pt idx="5">
                  <c:v>16.959066935871295</c:v>
                </c:pt>
                <c:pt idx="6">
                  <c:v>16.2</c:v>
                </c:pt>
                <c:pt idx="7">
                  <c:v>13.5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DesnutCronicaOMS_G!$A$82:$A$92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DesnutCronicaOMS_G!$D$82:$D$92</c:f>
              <c:numCache>
                <c:formatCode>0.0</c:formatCode>
                <c:ptCount val="8"/>
                <c:pt idx="0">
                  <c:v>30.803366472774332</c:v>
                </c:pt>
                <c:pt idx="1">
                  <c:v>31.352603514766589</c:v>
                </c:pt>
                <c:pt idx="2">
                  <c:v>25.213457092670495</c:v>
                </c:pt>
                <c:pt idx="3">
                  <c:v>24.531449673668298</c:v>
                </c:pt>
                <c:pt idx="4">
                  <c:v>20.83507958507851</c:v>
                </c:pt>
                <c:pt idx="5">
                  <c:v>19.311416338563763</c:v>
                </c:pt>
                <c:pt idx="6">
                  <c:v>18.783994600043599</c:v>
                </c:pt>
                <c:pt idx="7">
                  <c:v>15.7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113917440"/>
        <c:axId val="69852480"/>
      </c:stockChart>
      <c:catAx>
        <c:axId val="113917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 lang="en-US"/>
                </a:pPr>
                <a:r>
                  <a:rPr lang="en-US" sz="700" b="1" i="0" baseline="0">
                    <a:latin typeface="Arial" pitchFamily="34" charset="0"/>
                    <a:cs typeface="Arial" pitchFamily="34" charset="0"/>
                  </a:rPr>
                  <a:t>Fuente: INEI - Encuesta Demográfica y de Salud Familiar</a:t>
                </a:r>
              </a:p>
            </c:rich>
          </c:tx>
          <c:layout>
            <c:manualLayout>
              <c:xMode val="edge"/>
              <c:yMode val="edge"/>
              <c:x val="7.4451899728102469E-2"/>
              <c:y val="0.930543939197214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69852480"/>
        <c:crosses val="autoZero"/>
        <c:auto val="1"/>
        <c:lblAlgn val="ctr"/>
        <c:lblOffset val="100"/>
        <c:tickMarkSkip val="1"/>
        <c:noMultiLvlLbl val="0"/>
      </c:catAx>
      <c:valAx>
        <c:axId val="69852480"/>
        <c:scaling>
          <c:orientation val="minMax"/>
          <c:max val="5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13917440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lang="en-US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000"/>
              <a:t>Prevalencia de desnutrición en menores de 5 años en poblacion Rural</a:t>
            </a:r>
            <a:r>
              <a:rPr lang="es-ES" sz="1000" baseline="0"/>
              <a:t> (patrón OMS)</a:t>
            </a:r>
            <a:endParaRPr lang="es-ES" sz="1000"/>
          </a:p>
        </c:rich>
      </c:tx>
      <c:layout>
        <c:manualLayout>
          <c:xMode val="edge"/>
          <c:yMode val="edge"/>
          <c:x val="0.17386023622047247"/>
          <c:y val="5.8257329141277854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507874015748063E-2"/>
          <c:y val="0.15241608933159001"/>
          <c:w val="0.87213124575278755"/>
          <c:h val="0.67853522135160005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34E-3"/>
                  <c:y val="3.8759242172410756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34E-3"/>
                  <c:y val="3.8759242172410756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800">
                    <a:latin typeface="Arial" pitchFamily="34" charset="0"/>
                    <a:cs typeface="Arial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DesnutCronicaOMS_G!$A$108:$A$118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DesnutCronicaOMS_G!$B$108:$B$118</c:f>
              <c:numCache>
                <c:formatCode>0.0</c:formatCode>
                <c:ptCount val="8"/>
                <c:pt idx="0">
                  <c:v>47.147679407696813</c:v>
                </c:pt>
                <c:pt idx="1">
                  <c:v>45.684827038219744</c:v>
                </c:pt>
                <c:pt idx="2">
                  <c:v>40.344442624670876</c:v>
                </c:pt>
                <c:pt idx="3">
                  <c:v>38.825783211354604</c:v>
                </c:pt>
                <c:pt idx="4">
                  <c:v>37.01307108645544</c:v>
                </c:pt>
                <c:pt idx="5">
                  <c:v>31.926760020531784</c:v>
                </c:pt>
                <c:pt idx="6">
                  <c:v>32.319385769039975</c:v>
                </c:pt>
                <c:pt idx="7">
                  <c:v>28.8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DesnutCronicaOMS_G!$A$108:$A$118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DesnutCronicaOMS_G!$C$108:$C$118</c:f>
              <c:numCache>
                <c:formatCode>0.0</c:formatCode>
                <c:ptCount val="8"/>
                <c:pt idx="0">
                  <c:v>42.932347392202345</c:v>
                </c:pt>
                <c:pt idx="1">
                  <c:v>41.100529344793763</c:v>
                </c:pt>
                <c:pt idx="2">
                  <c:v>37.694721486482429</c:v>
                </c:pt>
                <c:pt idx="3">
                  <c:v>36.560817899390848</c:v>
                </c:pt>
                <c:pt idx="4">
                  <c:v>34.321212879153983</c:v>
                </c:pt>
                <c:pt idx="5">
                  <c:v>29.561611082114627</c:v>
                </c:pt>
                <c:pt idx="6">
                  <c:v>29.847916073710088</c:v>
                </c:pt>
                <c:pt idx="7">
                  <c:v>26.4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DesnutCronicaOMS_G!$A$108:$A$118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DesnutCronicaOMS_G!$D$108:$D$118</c:f>
              <c:numCache>
                <c:formatCode>0.0</c:formatCode>
                <c:ptCount val="8"/>
                <c:pt idx="0">
                  <c:v>51.363011423191544</c:v>
                </c:pt>
                <c:pt idx="1">
                  <c:v>50.269124731645803</c:v>
                </c:pt>
                <c:pt idx="2">
                  <c:v>42.994163762859259</c:v>
                </c:pt>
                <c:pt idx="3">
                  <c:v>41.090748523318375</c:v>
                </c:pt>
                <c:pt idx="4">
                  <c:v>39.704929293756905</c:v>
                </c:pt>
                <c:pt idx="5">
                  <c:v>34.291908958949094</c:v>
                </c:pt>
                <c:pt idx="6">
                  <c:v>34.790855464369912</c:v>
                </c:pt>
                <c:pt idx="7">
                  <c:v>31.2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114263552"/>
        <c:axId val="109825984"/>
      </c:stockChart>
      <c:catAx>
        <c:axId val="11426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 lang="en-US"/>
                </a:pPr>
                <a:r>
                  <a:rPr lang="en-US" sz="700" b="1" i="0" baseline="0">
                    <a:latin typeface="Arial" pitchFamily="34" charset="0"/>
                    <a:cs typeface="Arial" pitchFamily="34" charset="0"/>
                  </a:rPr>
                  <a:t>Fuente: INEI - Encuesta Demográfica y de Salud Familiar</a:t>
                </a:r>
              </a:p>
            </c:rich>
          </c:tx>
          <c:layout>
            <c:manualLayout>
              <c:xMode val="edge"/>
              <c:yMode val="edge"/>
              <c:x val="7.4451899728102469E-2"/>
              <c:y val="0.930543939197214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09825984"/>
        <c:crosses val="autoZero"/>
        <c:auto val="1"/>
        <c:lblAlgn val="ctr"/>
        <c:lblOffset val="100"/>
        <c:tickMarkSkip val="1"/>
        <c:noMultiLvlLbl val="0"/>
      </c:catAx>
      <c:valAx>
        <c:axId val="109825984"/>
        <c:scaling>
          <c:orientation val="minMax"/>
          <c:max val="5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14263552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lang="en-US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000"/>
              <a:t>Prevalencia de desnutrición en menores de 5 años en Poblacion Urbana</a:t>
            </a:r>
            <a:r>
              <a:rPr lang="es-ES" sz="1000" baseline="0"/>
              <a:t> (patrón OMS)</a:t>
            </a:r>
            <a:endParaRPr lang="es-ES" sz="1000"/>
          </a:p>
        </c:rich>
      </c:tx>
      <c:layout>
        <c:manualLayout>
          <c:xMode val="edge"/>
          <c:yMode val="edge"/>
          <c:x val="0.17663793615158571"/>
          <c:y val="3.4700273485906222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507809916824172E-2"/>
          <c:y val="0.14299329762532076"/>
          <c:w val="0.87213124575278755"/>
          <c:h val="0.67853522135160005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34E-3"/>
                  <c:y val="3.8759242172410756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34E-3"/>
                  <c:y val="3.8759242172410756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800">
                    <a:latin typeface="Arial" pitchFamily="34" charset="0"/>
                    <a:cs typeface="Arial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DesnutCronicaOMS_G!$A$95:$A$105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DesnutCronicaOMS_G!$B$95:$B$105</c:f>
              <c:numCache>
                <c:formatCode>0.0</c:formatCode>
                <c:ptCount val="8"/>
                <c:pt idx="0">
                  <c:v>13.458134394936874</c:v>
                </c:pt>
                <c:pt idx="1">
                  <c:v>15.596025700824448</c:v>
                </c:pt>
                <c:pt idx="2">
                  <c:v>14.217803310523518</c:v>
                </c:pt>
                <c:pt idx="3">
                  <c:v>14.06259106613132</c:v>
                </c:pt>
                <c:pt idx="4">
                  <c:v>10.127022785010791</c:v>
                </c:pt>
                <c:pt idx="5">
                  <c:v>10.526052986442716</c:v>
                </c:pt>
                <c:pt idx="6">
                  <c:v>10.256514789242946</c:v>
                </c:pt>
                <c:pt idx="7">
                  <c:v>8.3000000000000007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DesnutCronicaOMS_G!$A$95:$A$105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DesnutCronicaOMS_G!$C$95:$C$105</c:f>
              <c:numCache>
                <c:formatCode>0.0</c:formatCode>
                <c:ptCount val="8"/>
                <c:pt idx="0">
                  <c:v>10.927045046461359</c:v>
                </c:pt>
                <c:pt idx="1">
                  <c:v>12.737072202847068</c:v>
                </c:pt>
                <c:pt idx="2">
                  <c:v>12.834910948654981</c:v>
                </c:pt>
                <c:pt idx="3">
                  <c:v>12.652682509444427</c:v>
                </c:pt>
                <c:pt idx="4">
                  <c:v>8.9007982781547508</c:v>
                </c:pt>
                <c:pt idx="5">
                  <c:v>9.4065191852288734</c:v>
                </c:pt>
                <c:pt idx="6">
                  <c:v>8.8727876443060918</c:v>
                </c:pt>
                <c:pt idx="7">
                  <c:v>7.3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DesnutCronicaOMS_G!$A$95:$A$105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DesnutCronicaOMS_G!$D$95:$D$105</c:f>
              <c:numCache>
                <c:formatCode>0.0</c:formatCode>
                <c:ptCount val="8"/>
                <c:pt idx="0">
                  <c:v>15.989223743412373</c:v>
                </c:pt>
                <c:pt idx="1">
                  <c:v>18.454979198801837</c:v>
                </c:pt>
                <c:pt idx="2">
                  <c:v>15.600695672392078</c:v>
                </c:pt>
                <c:pt idx="3">
                  <c:v>15.472499622818264</c:v>
                </c:pt>
                <c:pt idx="4">
                  <c:v>11.353247291866934</c:v>
                </c:pt>
                <c:pt idx="5">
                  <c:v>11.645586787656558</c:v>
                </c:pt>
                <c:pt idx="6">
                  <c:v>11.64024193417977</c:v>
                </c:pt>
                <c:pt idx="7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114265600"/>
        <c:axId val="109827136"/>
      </c:stockChart>
      <c:catAx>
        <c:axId val="11426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 lang="en-US"/>
                </a:pPr>
                <a:r>
                  <a:rPr lang="en-US" sz="700" b="1" i="0" baseline="0">
                    <a:latin typeface="Arial" pitchFamily="34" charset="0"/>
                    <a:cs typeface="Arial" pitchFamily="34" charset="0"/>
                  </a:rPr>
                  <a:t>Fuente: INEI - Encuesta Demográfica y de Salud Familiar</a:t>
                </a:r>
              </a:p>
            </c:rich>
          </c:tx>
          <c:layout>
            <c:manualLayout>
              <c:xMode val="edge"/>
              <c:yMode val="edge"/>
              <c:x val="7.4451899728102469E-2"/>
              <c:y val="0.930543939197214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09827136"/>
        <c:crosses val="autoZero"/>
        <c:auto val="1"/>
        <c:lblAlgn val="ctr"/>
        <c:lblOffset val="100"/>
        <c:tickMarkSkip val="1"/>
        <c:noMultiLvlLbl val="0"/>
      </c:catAx>
      <c:valAx>
        <c:axId val="109827136"/>
        <c:scaling>
          <c:orientation val="minMax"/>
          <c:max val="5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14265600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lang="en-US"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 sz="1000"/>
              <a:t>Prevalencia de desnutrición en menores de 5 años en Lima Metropolitana</a:t>
            </a:r>
            <a:r>
              <a:rPr lang="es-ES" sz="1000" baseline="0"/>
              <a:t> (patrón OMS)</a:t>
            </a:r>
            <a:endParaRPr lang="es-ES" sz="1000"/>
          </a:p>
        </c:rich>
      </c:tx>
      <c:layout>
        <c:manualLayout>
          <c:xMode val="edge"/>
          <c:yMode val="edge"/>
          <c:x val="0.17663793615158571"/>
          <c:y val="3.4700273485906222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0507809916824172E-2"/>
          <c:y val="0.14299329762532076"/>
          <c:w val="0.87213124575278755"/>
          <c:h val="0.67853522135160005"/>
        </c:manualLayout>
      </c:layout>
      <c:stockChart>
        <c:ser>
          <c:idx val="0"/>
          <c:order val="0"/>
          <c:spPr>
            <a:ln w="2857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75524081226910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132861218404134E-3"/>
                  <c:y val="3.8759242172410756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713286121840413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7132861218404134E-3"/>
                  <c:y val="3.8759242172410756E-1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9510481624537688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n-US" sz="800">
                    <a:latin typeface="Arial" pitchFamily="34" charset="0"/>
                    <a:cs typeface="Arial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DesnutCronicaOMS_G!$A$121:$A$131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DesnutCronicaOMS_G!$B$121:$B$131</c:f>
              <c:numCache>
                <c:formatCode>0.0</c:formatCode>
                <c:ptCount val="8"/>
                <c:pt idx="0">
                  <c:v>6.6666666666666767</c:v>
                </c:pt>
                <c:pt idx="1">
                  <c:v>10.526315789473708</c:v>
                </c:pt>
                <c:pt idx="2">
                  <c:v>7.5427257477577445</c:v>
                </c:pt>
                <c:pt idx="3">
                  <c:v>8.588371190242599</c:v>
                </c:pt>
                <c:pt idx="4">
                  <c:v>6.8268762569746499</c:v>
                </c:pt>
                <c:pt idx="5">
                  <c:v>4.0535485967725027</c:v>
                </c:pt>
                <c:pt idx="6">
                  <c:v>4.0999999999999996</c:v>
                </c:pt>
                <c:pt idx="7" formatCode="General">
                  <c:v>4.0999999999999996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dash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strRef>
              <c:f>DesnutCronicaOMS_G!$A$121:$A$131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DesnutCronicaOMS_G!$C$121:$C$131</c:f>
              <c:numCache>
                <c:formatCode>0.0</c:formatCode>
                <c:ptCount val="8"/>
                <c:pt idx="0">
                  <c:v>2.4602287078388279</c:v>
                </c:pt>
                <c:pt idx="1">
                  <c:v>4.6402076712758165</c:v>
                </c:pt>
                <c:pt idx="2">
                  <c:v>5.3976620994378122</c:v>
                </c:pt>
                <c:pt idx="3">
                  <c:v>6.2252125047734674</c:v>
                </c:pt>
                <c:pt idx="4">
                  <c:v>4.5631230654069865</c:v>
                </c:pt>
                <c:pt idx="5">
                  <c:v>2.5163627225473442</c:v>
                </c:pt>
                <c:pt idx="6">
                  <c:v>2.5625973565295692</c:v>
                </c:pt>
                <c:pt idx="7" formatCode="General">
                  <c:v>2.8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5"/>
            <c:spPr>
              <a:solidFill>
                <a:sysClr val="windowText" lastClr="000000"/>
              </a:solidFill>
              <a:ln>
                <a:noFill/>
              </a:ln>
            </c:spPr>
          </c:marker>
          <c:cat>
            <c:strRef>
              <c:f>DesnutCronicaOMS_G!$A$121:$A$131</c:f>
              <c:strCache>
                <c:ptCount val="8"/>
                <c:pt idx="0">
                  <c:v>2005</c:v>
                </c:pt>
                <c:pt idx="1">
                  <c:v>2007 a/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2014p</c:v>
                </c:pt>
              </c:strCache>
            </c:strRef>
          </c:cat>
          <c:val>
            <c:numRef>
              <c:f>DesnutCronicaOMS_G!$D$121:$D$131</c:f>
              <c:numCache>
                <c:formatCode>0.0</c:formatCode>
                <c:ptCount val="8"/>
                <c:pt idx="0">
                  <c:v>10.873104625494525</c:v>
                </c:pt>
                <c:pt idx="1">
                  <c:v>16.412423907671599</c:v>
                </c:pt>
                <c:pt idx="2">
                  <c:v>9.6877893960777008</c:v>
                </c:pt>
                <c:pt idx="3">
                  <c:v>10.951529875711786</c:v>
                </c:pt>
                <c:pt idx="4">
                  <c:v>9.0906294485423231</c:v>
                </c:pt>
                <c:pt idx="5">
                  <c:v>5.5907344709976616</c:v>
                </c:pt>
                <c:pt idx="6">
                  <c:v>5.6414758096981945</c:v>
                </c:pt>
                <c:pt idx="7" formatCode="General">
                  <c:v>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700">
              <a:solidFill>
                <a:srgbClr val="000000"/>
              </a:solidFill>
              <a:prstDash val="solid"/>
            </a:ln>
          </c:spPr>
        </c:hiLowLines>
        <c:axId val="114169344"/>
        <c:axId val="109826560"/>
      </c:stockChart>
      <c:catAx>
        <c:axId val="11416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 lang="en-US"/>
                </a:pPr>
                <a:r>
                  <a:rPr lang="en-US" sz="700" b="1" i="0" baseline="0">
                    <a:latin typeface="Arial" pitchFamily="34" charset="0"/>
                    <a:cs typeface="Arial" pitchFamily="34" charset="0"/>
                  </a:rPr>
                  <a:t>Fuente: INEI - Encuesta Demográfica y de Salud Familiar</a:t>
                </a:r>
              </a:p>
            </c:rich>
          </c:tx>
          <c:layout>
            <c:manualLayout>
              <c:xMode val="edge"/>
              <c:yMode val="edge"/>
              <c:x val="7.4451899728102469E-2"/>
              <c:y val="0.930543939197214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09826560"/>
        <c:crosses val="autoZero"/>
        <c:auto val="1"/>
        <c:lblAlgn val="ctr"/>
        <c:lblOffset val="100"/>
        <c:tickMarkSkip val="1"/>
        <c:noMultiLvlLbl val="0"/>
      </c:catAx>
      <c:valAx>
        <c:axId val="109826560"/>
        <c:scaling>
          <c:orientation val="minMax"/>
          <c:max val="5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lang="en-US" sz="8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114169344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b="1"/>
              <a:t>EVOLUCIÓN DEL PRESUPUESTO CAS VS SIS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Hoja1!$B$7</c:f>
              <c:strCache>
                <c:ptCount val="1"/>
                <c:pt idx="0">
                  <c:v>PRESUPUESTO CAS EN PP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Hoja1!$C$6:$H$6</c:f>
              <c:strCache>
                <c:ptCount val="6"/>
                <c:pt idx="0">
                  <c:v>PIM2009</c:v>
                </c:pt>
                <c:pt idx="1">
                  <c:v>PIM2010</c:v>
                </c:pt>
                <c:pt idx="2">
                  <c:v>PIM2011</c:v>
                </c:pt>
                <c:pt idx="3">
                  <c:v>PIM2012</c:v>
                </c:pt>
                <c:pt idx="4">
                  <c:v>PIM2013</c:v>
                </c:pt>
                <c:pt idx="5">
                  <c:v>PIM2014</c:v>
                </c:pt>
              </c:strCache>
            </c:strRef>
          </c:cat>
          <c:val>
            <c:numRef>
              <c:f>Hoja1!$C$7:$H$7</c:f>
              <c:numCache>
                <c:formatCode>#,##0</c:formatCode>
                <c:ptCount val="6"/>
                <c:pt idx="0">
                  <c:v>57404547</c:v>
                </c:pt>
                <c:pt idx="1">
                  <c:v>160508982</c:v>
                </c:pt>
                <c:pt idx="2">
                  <c:v>326601829</c:v>
                </c:pt>
                <c:pt idx="3">
                  <c:v>536529788</c:v>
                </c:pt>
                <c:pt idx="4">
                  <c:v>640120799</c:v>
                </c:pt>
                <c:pt idx="5">
                  <c:v>718376473</c:v>
                </c:pt>
              </c:numCache>
            </c:numRef>
          </c:val>
        </c:ser>
        <c:ser>
          <c:idx val="1"/>
          <c:order val="1"/>
          <c:tx>
            <c:strRef>
              <c:f>Hoja1!$B$8</c:f>
              <c:strCache>
                <c:ptCount val="1"/>
                <c:pt idx="0">
                  <c:v>PRESUPUESTO SIS EN PP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Hoja1!$C$6:$H$6</c:f>
              <c:strCache>
                <c:ptCount val="6"/>
                <c:pt idx="0">
                  <c:v>PIM2009</c:v>
                </c:pt>
                <c:pt idx="1">
                  <c:v>PIM2010</c:v>
                </c:pt>
                <c:pt idx="2">
                  <c:v>PIM2011</c:v>
                </c:pt>
                <c:pt idx="3">
                  <c:v>PIM2012</c:v>
                </c:pt>
                <c:pt idx="4">
                  <c:v>PIM2013</c:v>
                </c:pt>
                <c:pt idx="5">
                  <c:v>PIM2014</c:v>
                </c:pt>
              </c:strCache>
            </c:strRef>
          </c:cat>
          <c:val>
            <c:numRef>
              <c:f>Hoja1!$C$8:$H$8</c:f>
              <c:numCache>
                <c:formatCode>#,##0</c:formatCode>
                <c:ptCount val="6"/>
                <c:pt idx="0">
                  <c:v>105968749</c:v>
                </c:pt>
                <c:pt idx="1">
                  <c:v>145590846</c:v>
                </c:pt>
                <c:pt idx="2">
                  <c:v>178803519</c:v>
                </c:pt>
                <c:pt idx="3">
                  <c:v>200488086</c:v>
                </c:pt>
                <c:pt idx="4">
                  <c:v>400665981</c:v>
                </c:pt>
                <c:pt idx="5">
                  <c:v>411997291</c:v>
                </c:pt>
              </c:numCache>
            </c:numRef>
          </c:val>
        </c:ser>
        <c:ser>
          <c:idx val="2"/>
          <c:order val="2"/>
          <c:tx>
            <c:strRef>
              <c:f>Hoja1!$B$9</c:f>
              <c:strCache>
                <c:ptCount val="1"/>
                <c:pt idx="0">
                  <c:v>PRESUPUESTO SIS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Hoja1!$C$6:$H$6</c:f>
              <c:strCache>
                <c:ptCount val="6"/>
                <c:pt idx="0">
                  <c:v>PIM2009</c:v>
                </c:pt>
                <c:pt idx="1">
                  <c:v>PIM2010</c:v>
                </c:pt>
                <c:pt idx="2">
                  <c:v>PIM2011</c:v>
                </c:pt>
                <c:pt idx="3">
                  <c:v>PIM2012</c:v>
                </c:pt>
                <c:pt idx="4">
                  <c:v>PIM2013</c:v>
                </c:pt>
                <c:pt idx="5">
                  <c:v>PIM2014</c:v>
                </c:pt>
              </c:strCache>
            </c:strRef>
          </c:cat>
          <c:val>
            <c:numRef>
              <c:f>Hoja1!$C$9:$H$9</c:f>
              <c:numCache>
                <c:formatCode>#,##0</c:formatCode>
                <c:ptCount val="6"/>
                <c:pt idx="0">
                  <c:v>414886688</c:v>
                </c:pt>
                <c:pt idx="1">
                  <c:v>452812058</c:v>
                </c:pt>
                <c:pt idx="2">
                  <c:v>454551158</c:v>
                </c:pt>
                <c:pt idx="3">
                  <c:v>490106570</c:v>
                </c:pt>
                <c:pt idx="4">
                  <c:v>763086985</c:v>
                </c:pt>
                <c:pt idx="5">
                  <c:v>907128484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748800"/>
        <c:axId val="122032064"/>
        <c:axId val="0"/>
      </c:bar3DChart>
      <c:catAx>
        <c:axId val="13274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2032064"/>
        <c:crosses val="autoZero"/>
        <c:auto val="1"/>
        <c:lblAlgn val="ctr"/>
        <c:lblOffset val="100"/>
        <c:noMultiLvlLbl val="0"/>
      </c:catAx>
      <c:valAx>
        <c:axId val="12203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274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3" cy="46545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pPr>
              <a:defRPr/>
            </a:pPr>
            <a:fld id="{94A59A69-1785-42C3-A75B-CD632F0B92CA}" type="datetimeFigureOut">
              <a:rPr lang="es-PE"/>
              <a:pPr>
                <a:defRPr/>
              </a:pPr>
              <a:t>04/06/2015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s-PE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42030"/>
            <a:ext cx="3043343" cy="4654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pPr>
              <a:defRPr/>
            </a:pPr>
            <a:fld id="{42E96A7E-2F5B-4F7B-B721-F0A4250E5BB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35793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E96A7E-2F5B-4F7B-B721-F0A4250E5BB1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35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kern="0" dirty="0" smtClean="0">
                <a:solidFill>
                  <a:prstClr val="black"/>
                </a:solidFill>
              </a:rPr>
              <a:t>Análisis de Causalidad, eficacia de las intervenciones y magnitud del </a:t>
            </a:r>
          </a:p>
          <a:p>
            <a:pPr>
              <a:defRPr/>
            </a:pPr>
            <a:r>
              <a:rPr lang="es-ES" kern="0" dirty="0" smtClean="0">
                <a:solidFill>
                  <a:prstClr val="black"/>
                </a:solidFill>
              </a:rPr>
              <a:t>problema para discutir la asignación presupuestal</a:t>
            </a:r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FA8B3F-B825-4BE6-BA14-9D8F30665349}" type="slidenum">
              <a:rPr lang="es-PE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es-PE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8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C2F9F-5C5E-46D2-A5A6-62B20F7689D9}" type="slidenum">
              <a:rPr lang="es-ES" altLang="es-PE"/>
              <a:pPr/>
              <a:t>3</a:t>
            </a:fld>
            <a:endParaRPr lang="es-ES" altLang="es-PE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PE"/>
          </a:p>
        </p:txBody>
      </p:sp>
    </p:spTree>
    <p:extLst>
      <p:ext uri="{BB962C8B-B14F-4D97-AF65-F5344CB8AC3E}">
        <p14:creationId xmlns:p14="http://schemas.microsoft.com/office/powerpoint/2010/main" val="423631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F337D-4694-477B-BE60-8810AC1DEF52}" type="slidenum">
              <a:rPr lang="es-ES" altLang="es-PE"/>
              <a:pPr/>
              <a:t>5</a:t>
            </a:fld>
            <a:endParaRPr lang="es-ES" altLang="es-P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5136" eaLnBrk="1" hangingPunct="1">
              <a:spcBef>
                <a:spcPct val="0"/>
              </a:spcBef>
            </a:pPr>
            <a:r>
              <a:rPr lang="es-ES_tradnl" altLang="es-MX" smtClean="0"/>
              <a:t>En la zona urbana vive el 30% de la población al igual que en Lima metropolitana, sin embargo la cantidad de niños con DCI en el ámbito rural hay 320,000 niños con DCI y en Lima Metropolitana 40,000 niños con DCI. En todo el ámbito urbano hay 200,000 niños con DCI.</a:t>
            </a:r>
            <a:endParaRPr lang="es-PE" altLang="es-MX" smtClean="0"/>
          </a:p>
          <a:p>
            <a:pPr defTabSz="925136" eaLnBrk="1" hangingPunct="1">
              <a:spcBef>
                <a:spcPct val="0"/>
              </a:spcBef>
            </a:pPr>
            <a:endParaRPr lang="es-PE" altLang="es-MX" smtClean="0"/>
          </a:p>
        </p:txBody>
      </p:sp>
      <p:sp>
        <p:nvSpPr>
          <p:cNvPr id="1024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B8E647-8446-4502-9259-5F2F21E60CD9}" type="slidenum">
              <a:rPr lang="es-PE" altLang="es-MX"/>
              <a:pPr>
                <a:spcBef>
                  <a:spcPct val="0"/>
                </a:spcBef>
              </a:pPr>
              <a:t>10</a:t>
            </a:fld>
            <a:endParaRPr lang="es-PE" altLang="es-MX"/>
          </a:p>
        </p:txBody>
      </p:sp>
    </p:spTree>
    <p:extLst>
      <p:ext uri="{BB962C8B-B14F-4D97-AF65-F5344CB8AC3E}">
        <p14:creationId xmlns:p14="http://schemas.microsoft.com/office/powerpoint/2010/main" val="11460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7744-12BE-4C85-9019-472908FDCC17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357C-4D43-4BAC-B962-176019EB607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39C0-2022-4D90-BFD6-308F28DE99BC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475A-9A5E-4B79-A9D0-65E457F7FA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AF09-D6D4-4714-8822-83D64F275727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4557-F95C-4F3E-89B5-EB727F9D94F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8630-D34F-4923-B827-66BD1B4ED01F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E5AA-3BC2-42EF-B9BF-0A1EA206605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9358F-D699-41B9-9BC0-3C8755C915D8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40F6-E533-4AD4-BEA1-02C3213E2BA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D440-E07F-427F-A1C6-A0931437D3D5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0A71-95BE-4022-8D33-AD1C9B16993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6C53-65F0-4E78-A6F1-A982D52C2677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3A58-FD75-41F1-A4F6-2C921E94C1E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FD2F-9236-44BA-ABD9-4262619EA024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DD0C-0852-4C82-9120-F932A93DB0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AAE6-4A83-4788-B4BE-A6109D8C05F1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A73F-59EE-4430-BEFE-A2188DB67C6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2B8D-5C70-4B54-8282-4C1C738CAB52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7B52-1AD6-4ADA-BAD2-90F58923CA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95688-7F21-4284-9842-47E9954D4730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7D46-B943-448D-910A-06A36555F2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52D3F-4456-488E-BE2A-B11A56AB7458}" type="datetime1">
              <a:rPr lang="es-ES" smtClean="0"/>
              <a:pPr>
                <a:defRPr/>
              </a:pPr>
              <a:t>04/06/2015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1B4E0-2370-453B-8539-A12E0578303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ps5.mineco.gob.pe/resulta/consultaxls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pps5.mineco.gob.pe/resulta/consultaxls.asp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oleObject" Target="../embeddings/Hoja_de_c_lculo_de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12 Imagen" descr="FONDO_MOD_2-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2699792" y="5688608"/>
            <a:ext cx="1801910" cy="476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1400" i="1" kern="1500" dirty="0">
                <a:latin typeface="+mj-lt"/>
                <a:ea typeface="+mj-ea"/>
                <a:cs typeface="+mj-cs"/>
              </a:rPr>
              <a:t>Lima</a:t>
            </a:r>
            <a:r>
              <a:rPr lang="es-ES" sz="1400" i="1" kern="1500" dirty="0" smtClean="0">
                <a:latin typeface="+mj-lt"/>
                <a:ea typeface="+mj-ea"/>
                <a:cs typeface="+mj-cs"/>
              </a:rPr>
              <a:t>, Junio del 2015</a:t>
            </a:r>
            <a:endParaRPr lang="es-ES" sz="1400" i="1" kern="1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483766" y="5085184"/>
            <a:ext cx="45719" cy="10801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369" name="1 Título"/>
          <p:cNvSpPr>
            <a:spLocks noGrp="1"/>
          </p:cNvSpPr>
          <p:nvPr>
            <p:ph type="ctrTitle"/>
          </p:nvPr>
        </p:nvSpPr>
        <p:spPr>
          <a:xfrm>
            <a:off x="2520278" y="2564904"/>
            <a:ext cx="5796138" cy="2232248"/>
          </a:xfrm>
        </p:spPr>
        <p:txBody>
          <a:bodyPr/>
          <a:lstStyle/>
          <a:p>
            <a:pPr algn="l"/>
            <a:r>
              <a:rPr lang="es-PE" sz="3200" b="1" dirty="0" smtClean="0"/>
              <a:t/>
            </a:r>
            <a:br>
              <a:rPr lang="es-PE" sz="3200" b="1" dirty="0" smtClean="0"/>
            </a:br>
            <a:r>
              <a:rPr lang="es-PE" sz="3200" b="1" dirty="0" smtClean="0"/>
              <a:t> </a:t>
            </a:r>
            <a:r>
              <a:rPr lang="es-ES" sz="3200" b="1" kern="1500" dirty="0" smtClean="0"/>
              <a:t/>
            </a:r>
            <a:br>
              <a:rPr lang="es-ES" sz="3200" b="1" kern="1500" dirty="0" smtClean="0"/>
            </a:br>
            <a:endParaRPr lang="es-PE" sz="3200" b="1" dirty="0" smtClean="0">
              <a:latin typeface="+mn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28079" b="10511"/>
          <a:stretch>
            <a:fillRect/>
          </a:stretch>
        </p:blipFill>
        <p:spPr bwMode="auto">
          <a:xfrm>
            <a:off x="214282" y="285728"/>
            <a:ext cx="41434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6 CuadroTexto"/>
          <p:cNvSpPr txBox="1"/>
          <p:nvPr/>
        </p:nvSpPr>
        <p:spPr>
          <a:xfrm>
            <a:off x="1222345" y="406378"/>
            <a:ext cx="1655762" cy="3825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Ministerio</a:t>
            </a:r>
          </a:p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de Economía y Finanzas</a:t>
            </a:r>
          </a:p>
        </p:txBody>
      </p:sp>
      <p:sp>
        <p:nvSpPr>
          <p:cNvPr id="11" name="7 CuadroTexto"/>
          <p:cNvSpPr txBox="1"/>
          <p:nvPr/>
        </p:nvSpPr>
        <p:spPr>
          <a:xfrm>
            <a:off x="2806670" y="406378"/>
            <a:ext cx="1655762" cy="3825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spc="-60" dirty="0">
                <a:solidFill>
                  <a:schemeClr val="bg1"/>
                </a:solidFill>
                <a:latin typeface="+mn-lt"/>
                <a:cs typeface="+mn-cs"/>
              </a:rPr>
              <a:t>Viceministerio de Hacienda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483766" y="2564904"/>
            <a:ext cx="45719" cy="19442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699792" y="2636515"/>
            <a:ext cx="6048672" cy="180059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200" b="1" kern="1000" spc="-100" dirty="0" smtClean="0">
                <a:latin typeface="+mj-lt"/>
                <a:ea typeface="+mj-ea"/>
                <a:cs typeface="+mj-cs"/>
              </a:rPr>
              <a:t>Monitoreo de Indicadores de Desempeño</a:t>
            </a:r>
            <a:endParaRPr lang="es-ES" sz="3200" b="1" kern="1000" spc="-1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99792" y="537321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+mn-lt"/>
              </a:rPr>
              <a:t>Dirección General de Presupuesto Público</a:t>
            </a:r>
            <a:endParaRPr lang="es-MX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07950" y="549275"/>
            <a:ext cx="8928100" cy="56483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9219" name="1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2C27BF-4919-4A95-B5D4-9AC37D064AD1}" type="slidenum">
              <a:rPr lang="es-ES" altLang="es-MX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s-ES" altLang="es-MX" sz="1200">
              <a:solidFill>
                <a:srgbClr val="898989"/>
              </a:solidFill>
            </a:endParaRPr>
          </a:p>
        </p:txBody>
      </p:sp>
      <p:sp>
        <p:nvSpPr>
          <p:cNvPr id="9220" name="7 CuadroTexto"/>
          <p:cNvSpPr txBox="1">
            <a:spLocks noChangeArrowheads="1"/>
          </p:cNvSpPr>
          <p:nvPr/>
        </p:nvSpPr>
        <p:spPr bwMode="auto">
          <a:xfrm>
            <a:off x="-36512" y="0"/>
            <a:ext cx="9180512" cy="549275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s-PE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_tradnl" altLang="es-MX" dirty="0"/>
              <a:t>Proporción de Niños menores de 5 años con Desnutrición Crónica Infantil por ámbitos seleccionados 2007-2014 </a:t>
            </a:r>
            <a:r>
              <a:rPr lang="es-ES" altLang="es-MX" dirty="0"/>
              <a:t>(patrón OMS)</a:t>
            </a:r>
          </a:p>
        </p:txBody>
      </p:sp>
      <p:graphicFrame>
        <p:nvGraphicFramePr>
          <p:cNvPr id="1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201576"/>
              </p:ext>
            </p:extLst>
          </p:nvPr>
        </p:nvGraphicFramePr>
        <p:xfrm>
          <a:off x="251520" y="677337"/>
          <a:ext cx="4335425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310414"/>
              </p:ext>
            </p:extLst>
          </p:nvPr>
        </p:nvGraphicFramePr>
        <p:xfrm>
          <a:off x="4355976" y="677337"/>
          <a:ext cx="457200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"/>
          <p:cNvGraphicFramePr>
            <a:graphicFrameLocks/>
          </p:cNvGraphicFramePr>
          <p:nvPr/>
        </p:nvGraphicFramePr>
        <p:xfrm>
          <a:off x="251521" y="3403836"/>
          <a:ext cx="432048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"/>
          <p:cNvGraphicFramePr>
            <a:graphicFrameLocks/>
          </p:cNvGraphicFramePr>
          <p:nvPr/>
        </p:nvGraphicFramePr>
        <p:xfrm>
          <a:off x="4355976" y="3485818"/>
          <a:ext cx="4572000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225" name="Rectángulo 2"/>
          <p:cNvSpPr>
            <a:spLocks noChangeArrowheads="1"/>
          </p:cNvSpPr>
          <p:nvPr/>
        </p:nvSpPr>
        <p:spPr bwMode="auto">
          <a:xfrm>
            <a:off x="3175" y="6165850"/>
            <a:ext cx="9032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400">
                <a:latin typeface="Arial Narrow" panose="020B0606020202030204" pitchFamily="34" charset="0"/>
              </a:rPr>
              <a:t>En la zona urbana vive el 30% de la población al igual que en Lima metropolitana, sin embargo la cantidad de niños con DCI en el ámbito rural hay 320,000 niños con DCI y en Lima Metropolitana 40,000 niños con DCI. En todo el ámbito urbano hay 200,000 niños con DCI.</a:t>
            </a:r>
            <a:endParaRPr lang="es-PE" altLang="es-MX" sz="14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 b="5004"/>
          <a:stretch/>
        </p:blipFill>
        <p:spPr bwMode="auto">
          <a:xfrm>
            <a:off x="539552" y="1326798"/>
            <a:ext cx="4392488" cy="498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1907704" y="476672"/>
            <a:ext cx="54578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500" b="1" dirty="0">
                <a:solidFill>
                  <a:prstClr val="black"/>
                </a:solidFill>
              </a:rPr>
              <a:t>Prevalencia de Desnutrición Crónica Infantil en niños menores de 5 años 2013-2014 por Regiones (patrón OMS)</a:t>
            </a:r>
            <a:endParaRPr lang="es-PE" sz="1500" b="1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4932040" y="1268759"/>
            <a:ext cx="3240360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378178" y="1447245"/>
            <a:ext cx="233057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 dirty="0">
                <a:solidFill>
                  <a:prstClr val="black"/>
                </a:solidFill>
                <a:latin typeface="Arial Narrow" pitchFamily="34" charset="0"/>
              </a:rPr>
              <a:t>Variación porcentual año 2014-2013</a:t>
            </a:r>
            <a:endParaRPr lang="es-PE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3 Rectángulo"/>
          <p:cNvSpPr/>
          <p:nvPr/>
        </p:nvSpPr>
        <p:spPr>
          <a:xfrm>
            <a:off x="7092280" y="6381328"/>
            <a:ext cx="10711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900" dirty="0">
                <a:solidFill>
                  <a:prstClr val="black"/>
                </a:solidFill>
                <a:latin typeface="Arial Narrow" pitchFamily="34" charset="0"/>
              </a:rPr>
              <a:t>Fuente: ENDES-INEI</a:t>
            </a:r>
            <a:endParaRPr lang="es-PE" sz="900" dirty="0">
              <a:solidFill>
                <a:prstClr val="black"/>
              </a:solidFill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8" y="908720"/>
            <a:ext cx="4978902" cy="46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4 CuadroTexto"/>
          <p:cNvSpPr txBox="1">
            <a:spLocks noChangeArrowheads="1"/>
          </p:cNvSpPr>
          <p:nvPr/>
        </p:nvSpPr>
        <p:spPr bwMode="auto">
          <a:xfrm>
            <a:off x="755576" y="332656"/>
            <a:ext cx="79208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prstClr val="black"/>
                </a:solidFill>
              </a:rPr>
              <a:t>Proporción de niños con Anemia por departamento según periodos de evaluación, 2014</a:t>
            </a:r>
            <a:endParaRPr lang="es-PE" sz="1600" b="1" dirty="0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166067" y="2078851"/>
            <a:ext cx="233057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200" b="1" dirty="0">
                <a:solidFill>
                  <a:prstClr val="black"/>
                </a:solidFill>
                <a:latin typeface="Arial Narrow" pitchFamily="34" charset="0"/>
              </a:rPr>
              <a:t>Variación porcentual año 2014-2013</a:t>
            </a:r>
            <a:endParaRPr lang="es-PE" sz="1200" b="1" dirty="0">
              <a:solidFill>
                <a:prstClr val="black"/>
              </a:solidFill>
            </a:endParaRP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3"/>
            <a:ext cx="4176464" cy="383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251519" y="398864"/>
          <a:ext cx="8640961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234"/>
                <a:gridCol w="685607"/>
                <a:gridCol w="628451"/>
                <a:gridCol w="612420"/>
                <a:gridCol w="680466"/>
                <a:gridCol w="680466"/>
                <a:gridCol w="612420"/>
                <a:gridCol w="612420"/>
                <a:gridCol w="680466"/>
                <a:gridCol w="714011"/>
              </a:tblGrid>
              <a:tr h="309907">
                <a:tc rowSpan="2">
                  <a:txBody>
                    <a:bodyPr/>
                    <a:lstStyle/>
                    <a:p>
                      <a:endParaRPr lang="es-MX" sz="15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MX" sz="15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Indicador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Línea base </a:t>
                      </a:r>
                    </a:p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2007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Año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Diferencia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531270"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2009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2007- 2014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500" dirty="0" smtClean="0">
                          <a:solidFill>
                            <a:schemeClr val="bg1"/>
                          </a:solidFill>
                        </a:rPr>
                        <a:t>2014- 2013</a:t>
                      </a:r>
                      <a:endParaRPr lang="es-MX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01755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Tasa de mortalidad</a:t>
                      </a:r>
                      <a:r>
                        <a:rPr lang="es-MX" sz="1400" baseline="0" dirty="0" smtClean="0"/>
                        <a:t> neonatal en los 10 años previos a la encuesta*.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15.0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13.0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11.0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13.0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12.0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11.5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-3.5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-0.5</a:t>
                      </a:r>
                      <a:endParaRPr lang="es-MX" sz="1600" dirty="0"/>
                    </a:p>
                  </a:txBody>
                  <a:tcPr anchor="ctr"/>
                </a:tc>
              </a:tr>
              <a:tr h="501755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% de MEF</a:t>
                      </a:r>
                      <a:r>
                        <a:rPr lang="es-MX" sz="1400" baseline="0" dirty="0" smtClean="0"/>
                        <a:t> en unión que usa algún método de planificación familiar.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73.1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73.2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74.4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75.4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75.5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74.0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74.6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0.6</a:t>
                      </a:r>
                      <a:endParaRPr lang="es-MX" sz="1600" dirty="0"/>
                    </a:p>
                  </a:txBody>
                  <a:tcPr anchor="ctr"/>
                </a:tc>
              </a:tr>
              <a:tr h="501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%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dirty="0" smtClean="0"/>
                        <a:t>de MEF</a:t>
                      </a:r>
                      <a:r>
                        <a:rPr lang="es-MX" sz="1400" baseline="0" dirty="0" smtClean="0"/>
                        <a:t> en unión que usa algún método de PF.</a:t>
                      </a: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47.6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50.0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50.5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51.1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51.6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51.3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52.2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4.3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0.5</a:t>
                      </a:r>
                      <a:endParaRPr lang="es-MX" sz="1600" dirty="0"/>
                    </a:p>
                  </a:txBody>
                  <a:tcPr anchor="ctr"/>
                </a:tc>
              </a:tr>
              <a:tr h="708360">
                <a:tc>
                  <a:txBody>
                    <a:bodyPr/>
                    <a:lstStyle/>
                    <a:p>
                      <a:r>
                        <a:rPr lang="es-MX" sz="1400" baseline="0" dirty="0" smtClean="0"/>
                        <a:t>% de gestantes que en el ultimo nacimiento recibieron su primer control prenatal en el I trimestre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71.3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72.4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73.0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74.9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75.0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77.4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77.3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6.1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-0.1</a:t>
                      </a:r>
                      <a:endParaRPr lang="es-MX" sz="1600" dirty="0"/>
                    </a:p>
                  </a:txBody>
                  <a:tcPr anchor="ctr"/>
                </a:tc>
              </a:tr>
              <a:tr h="70836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% </a:t>
                      </a:r>
                      <a:r>
                        <a:rPr lang="es-MX" sz="1400" baseline="0" dirty="0" smtClean="0"/>
                        <a:t>de gestantes que en el ultimo nacimiento recibieron seis o mas controles prenatales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76.4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80.8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81.1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83.5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84.5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87.3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86.6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10.2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-0.7</a:t>
                      </a:r>
                      <a:endParaRPr lang="es-MX" sz="1600" dirty="0"/>
                    </a:p>
                  </a:txBody>
                  <a:tcPr anchor="ctr"/>
                </a:tc>
              </a:tr>
              <a:tr h="70836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% de partos institucionales de gestantes procedentes del área rural del ultimo nacimiento **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49.4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57.6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61.9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62.5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67.3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68.5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71.9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22.6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3.4</a:t>
                      </a:r>
                      <a:endParaRPr lang="es-MX" sz="1600" dirty="0"/>
                    </a:p>
                  </a:txBody>
                  <a:tcPr anchor="ctr"/>
                </a:tc>
              </a:tr>
              <a:tr h="70836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% de partos de gestantes procedentes del área rural </a:t>
                      </a:r>
                      <a:r>
                        <a:rPr lang="es-MX" sz="1400" baseline="0" dirty="0" smtClean="0"/>
                        <a:t> atendidos por profesional**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57.2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63.7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67.3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67.4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73.0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73.7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76.3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19.1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2.5</a:t>
                      </a:r>
                      <a:endParaRPr lang="es-MX" sz="1600" dirty="0"/>
                    </a:p>
                  </a:txBody>
                  <a:tcPr anchor="ctr"/>
                </a:tc>
              </a:tr>
              <a:tr h="658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de niños nacidos vivos con edad gestacional menor de 37 semanas**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14.7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15.9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16.2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15.8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17.5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18.5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17.2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2.5</a:t>
                      </a:r>
                      <a:endParaRPr lang="es-MX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-1.3</a:t>
                      </a:r>
                      <a:endParaRPr lang="es-MX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0" y="1"/>
            <a:ext cx="9144000" cy="4936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PE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35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MX" sz="2400" dirty="0" smtClean="0">
                <a:solidFill>
                  <a:schemeClr val="tx1"/>
                </a:solidFill>
              </a:rPr>
              <a:t>Principales Indicadores del Programa Salud Materno Neonatal 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04546" y="6550223"/>
            <a:ext cx="8863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Fuente: ENDES-INEI: *Ultimo 10 años previos a la encuesta y **Últimos 5 años antes de la encuesta</a:t>
            </a:r>
            <a:endParaRPr lang="es-MX" sz="1400" dirty="0"/>
          </a:p>
        </p:txBody>
      </p:sp>
      <p:sp>
        <p:nvSpPr>
          <p:cNvPr id="3" name="Rectángulo 2"/>
          <p:cNvSpPr/>
          <p:nvPr/>
        </p:nvSpPr>
        <p:spPr>
          <a:xfrm>
            <a:off x="251520" y="4293095"/>
            <a:ext cx="8640960" cy="7370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51520" y="1268760"/>
            <a:ext cx="86409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251520" y="5805264"/>
            <a:ext cx="864096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7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6444" t="18373" r="2649" b="8998"/>
          <a:stretch/>
        </p:blipFill>
        <p:spPr>
          <a:xfrm>
            <a:off x="227705" y="1189505"/>
            <a:ext cx="8424082" cy="45053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67555" y="3484393"/>
            <a:ext cx="284870" cy="1983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6547" t="16597" r="4844" b="8999"/>
          <a:stretch/>
        </p:blipFill>
        <p:spPr>
          <a:xfrm>
            <a:off x="777923" y="1369042"/>
            <a:ext cx="7328847" cy="42754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14501" y="3822610"/>
            <a:ext cx="227417" cy="1593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467" y="116632"/>
            <a:ext cx="8229600" cy="792088"/>
          </a:xfr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s-MX" sz="28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Medición de 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Definir dimensiones de análisis</a:t>
            </a:r>
          </a:p>
          <a:p>
            <a:pPr lvl="1"/>
            <a:r>
              <a:rPr lang="es-MX" dirty="0" smtClean="0"/>
              <a:t>Demográficos: grupo de edad, género.</a:t>
            </a:r>
          </a:p>
          <a:p>
            <a:pPr lvl="1"/>
            <a:r>
              <a:rPr lang="es-MX" dirty="0" smtClean="0"/>
              <a:t>Ámbito: Rural, urbano.</a:t>
            </a:r>
          </a:p>
          <a:p>
            <a:pPr lvl="1"/>
            <a:r>
              <a:rPr lang="es-MX" dirty="0" smtClean="0"/>
              <a:t>Región natural: Costa, Sierra, Selva</a:t>
            </a:r>
          </a:p>
          <a:p>
            <a:pPr lvl="1"/>
            <a:r>
              <a:rPr lang="es-MX" dirty="0" smtClean="0"/>
              <a:t>Ámbitos priorizados: Distritos JUNTOS, VRAEM, Huallaga, Amazónicos. </a:t>
            </a:r>
          </a:p>
          <a:p>
            <a:pPr lvl="1"/>
            <a:r>
              <a:rPr lang="es-MX" dirty="0" smtClean="0"/>
              <a:t>Educación de la madre</a:t>
            </a:r>
          </a:p>
          <a:p>
            <a:pPr lvl="1"/>
            <a:r>
              <a:rPr lang="es-MX" dirty="0" smtClean="0"/>
              <a:t>Territorial: departamento, provincia, distrito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33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E5AA-3BC2-42EF-B9BF-0A1EA2066057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 r="2764" b="21757"/>
          <a:stretch/>
        </p:blipFill>
        <p:spPr bwMode="auto">
          <a:xfrm>
            <a:off x="349326" y="950756"/>
            <a:ext cx="6454922" cy="4638484"/>
          </a:xfrm>
          <a:prstGeom prst="rect">
            <a:avLst/>
          </a:prstGeom>
          <a:solidFill>
            <a:srgbClr val="004D86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157004" y="6033184"/>
            <a:ext cx="89869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B</a:t>
            </a:r>
            <a:r>
              <a:rPr lang="es-ES_tradnl" dirty="0" smtClean="0">
                <a:latin typeface="+mn-lt"/>
              </a:rPr>
              <a:t>rindan información de </a:t>
            </a:r>
            <a:r>
              <a:rPr lang="es-ES_tradnl" dirty="0" smtClean="0"/>
              <a:t>avances en los productos y </a:t>
            </a:r>
            <a:r>
              <a:rPr lang="es-ES_tradnl" dirty="0" smtClean="0">
                <a:latin typeface="+mn-lt"/>
              </a:rPr>
              <a:t>resultados de los programas presupuestales. Coberturas y encuestas del INEI. (ENDES; ENAHO; ENAPRES, </a:t>
            </a:r>
            <a:r>
              <a:rPr lang="es-ES_tradnl" dirty="0" err="1" smtClean="0">
                <a:latin typeface="+mn-lt"/>
              </a:rPr>
              <a:t>etc</a:t>
            </a:r>
            <a:r>
              <a:rPr lang="es-ES_tradnl" dirty="0" smtClean="0">
                <a:latin typeface="+mn-lt"/>
              </a:rPr>
              <a:t>) y SIS. </a:t>
            </a:r>
            <a:endParaRPr lang="es-PE" dirty="0">
              <a:latin typeface="+mn-lt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0" y="0"/>
            <a:ext cx="9036496" cy="506812"/>
          </a:xfrm>
          <a:prstGeom prst="round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MX" sz="2400" dirty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Seguimiento a </a:t>
            </a:r>
            <a:r>
              <a:rPr lang="es-MX" sz="2400" dirty="0" smtClean="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rPr>
              <a:t>la cobertura de productos </a:t>
            </a:r>
            <a:endParaRPr lang="es-MX" sz="2400" dirty="0">
              <a:solidFill>
                <a:schemeClr val="bg1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l="22123" t="17240" r="61812" b="72680"/>
          <a:stretch/>
        </p:blipFill>
        <p:spPr>
          <a:xfrm>
            <a:off x="7020272" y="2204864"/>
            <a:ext cx="1872207" cy="12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04056"/>
          </a:xfr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Ficha Técnica del indicador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930607"/>
              </p:ext>
            </p:extLst>
          </p:nvPr>
        </p:nvGraphicFramePr>
        <p:xfrm>
          <a:off x="107504" y="692694"/>
          <a:ext cx="8964488" cy="597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661"/>
                <a:gridCol w="6913827"/>
              </a:tblGrid>
              <a:tr h="7172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Descripción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Niños menores de 1 año con CRED, suplemento y vacuna contra neumococo y rotavirus.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Niños de 1 año con CRED y suplemento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Niños de 2 años con CRED y </a:t>
                      </a:r>
                      <a:r>
                        <a:rPr lang="es-MX" sz="1400" dirty="0" smtClean="0">
                          <a:effectLst/>
                        </a:rPr>
                        <a:t>suplemento</a:t>
                      </a:r>
                      <a:endParaRPr lang="es-MX" sz="1400" dirty="0">
                        <a:effectLst/>
                      </a:endParaRPr>
                    </a:p>
                  </a:txBody>
                  <a:tcPr marL="65817" marR="65817" marT="0" marB="0"/>
                </a:tc>
              </a:tr>
              <a:tr h="9562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Propósito de la medición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Medir la cobertura de los niños asegurados al SIS que cumplen 12 meses, 24 meses y 36 meses adscritos a un establecimiento de salud del primer nivel de atención de una región “x”  que han recibido  un cantidad de atenciones  de CRED, vacunas contra neumococo y rotavirus y suplemento de hierro completas según norma del  MINSA.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  <a:tr h="2390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Segmento poblacional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 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  <a:tr h="478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Criterio </a:t>
                      </a:r>
                      <a:r>
                        <a:rPr lang="es-MX" sz="1400" dirty="0">
                          <a:effectLst/>
                        </a:rPr>
                        <a:t>geográfico: 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Adscritos a establecimientos de salud ubicados en un ámbito determinado (Región, provincia y distrito)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  <a:tr h="239067">
                <a:tc>
                  <a:txBody>
                    <a:bodyPr/>
                    <a:lstStyle/>
                    <a:p>
                      <a:pPr marL="742950" lvl="1" indent="-7429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dirty="0">
                          <a:effectLst/>
                        </a:rPr>
                        <a:t>Criterio de edad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Niñas y niños que cumplen 12 meses, 24 meses y 36 meses 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  <a:tr h="478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</a:rPr>
                        <a:t>Criterio </a:t>
                      </a:r>
                      <a:r>
                        <a:rPr lang="es-MX" sz="1400" dirty="0">
                          <a:effectLst/>
                        </a:rPr>
                        <a:t>de </a:t>
                      </a:r>
                      <a:r>
                        <a:rPr lang="es-MX" sz="1400" dirty="0" smtClean="0">
                          <a:effectLst/>
                        </a:rPr>
                        <a:t>aseguramiento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Niñas y niños asegurados SIS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  <a:tr h="956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effectLst/>
                        </a:rPr>
                        <a:t>Numerador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Número de Niños y niñas asegurados al SIS y adscritos a establecimientos de salud del primer nivel de atención de salud que durante un trimestre definido han cumplido 12, 24 y 36 meses y han recibido el número de atenciones de CRED, vacunas contra neumococo y suplemento de hierro en la cantidad definida por la norma vigente del MINSA.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  <a:tr h="717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effectLst/>
                        </a:rPr>
                        <a:t>Denominador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Número de Niños y niñas asegurados al SIS y adscritos a establecimientos de salud del primer nivel de atención de salud que durante un trimestre definido han cumplido 12, 24 y 36 meses.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  <a:tr h="239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effectLst/>
                        </a:rPr>
                        <a:t>Procedimiento de cálculo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Numerador entre denominador multiplicado por 100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  <a:tr h="239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effectLst/>
                        </a:rPr>
                        <a:t>Fuente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BD SIS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  <a:tr h="2390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effectLst/>
                        </a:rPr>
                        <a:t>Frecuencia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trimestral</a:t>
                      </a:r>
                      <a:endParaRPr lang="es-MX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  <a:tr h="4781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effectLst/>
                        </a:rPr>
                        <a:t>Supuesto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El registro en la base de datos del SIS es completo y corresponde a todas las atenciones realizadas en el establecimiento de salud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17" marR="6581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4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971599" y="620688"/>
          <a:ext cx="7776865" cy="3257844"/>
        </p:xfrm>
        <a:graphic>
          <a:graphicData uri="http://schemas.openxmlformats.org/drawingml/2006/table">
            <a:tbl>
              <a:tblPr/>
              <a:tblGrid>
                <a:gridCol w="1584177"/>
                <a:gridCol w="792088"/>
                <a:gridCol w="792088"/>
                <a:gridCol w="936104"/>
                <a:gridCol w="648072"/>
                <a:gridCol w="936104"/>
                <a:gridCol w="504056"/>
                <a:gridCol w="720080"/>
                <a:gridCol w="864096"/>
              </a:tblGrid>
              <a:tr h="524274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 smtClean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Característica seleccionada</a:t>
                      </a:r>
                      <a:endParaRPr lang="es-PE" sz="1600" b="1" i="0" u="none" strike="noStrike" dirty="0"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2005</a:t>
                      </a: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2007 1/</a:t>
                      </a: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2010</a:t>
                      </a: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2011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2012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2013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2014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Variación </a:t>
                      </a:r>
                    </a:p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2014-2013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6120" marR="6120" marT="612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25.0</a:t>
                      </a:r>
                    </a:p>
                  </a:txBody>
                  <a:tcPr marL="6120" marR="73443" marT="612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24.0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40.0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47.3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50.8</a:t>
                      </a:r>
                    </a:p>
                  </a:txBody>
                  <a:tcPr marL="9525" marR="114300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50.5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52.6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2.1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Área de residencia</a:t>
                      </a:r>
                    </a:p>
                  </a:txBody>
                  <a:tcPr marL="6120" marR="6120" marT="612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P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120" marR="73443" marT="612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1143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Urbana</a:t>
                      </a:r>
                    </a:p>
                  </a:txBody>
                  <a:tcPr marL="73443" marR="6120" marT="612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27.8</a:t>
                      </a:r>
                    </a:p>
                  </a:txBody>
                  <a:tcPr marL="6120" marR="73443" marT="612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23.9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37.7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43.3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46.9</a:t>
                      </a:r>
                    </a:p>
                  </a:txBody>
                  <a:tcPr marL="9525" marR="1143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47.0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49.2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algn="l" fontAlgn="b"/>
                      <a:r>
                        <a:rPr lang="es-PE" sz="16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Rural</a:t>
                      </a:r>
                    </a:p>
                  </a:txBody>
                  <a:tcPr marL="73443" marR="6120" marT="612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20.9</a:t>
                      </a:r>
                    </a:p>
                  </a:txBody>
                  <a:tcPr marL="6120" marR="73443" marT="612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24.0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44.2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58.5</a:t>
                      </a:r>
                    </a:p>
                  </a:txBody>
                  <a:tcPr marL="9525" marR="1143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58.1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61.6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3.5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8382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i="0" u="none" strike="noStrike" dirty="0" smtClean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Dominio</a:t>
                      </a:r>
                      <a:endParaRPr lang="es-PE" sz="1600" b="1" i="0" u="none" strike="noStrike" dirty="0"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es-P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6120" marR="73443" marT="612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1143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Costa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33.9</a:t>
                      </a:r>
                    </a:p>
                  </a:txBody>
                  <a:tcPr marL="6120" marR="73443" marT="612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26.7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34.7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39.9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42.3</a:t>
                      </a:r>
                    </a:p>
                  </a:txBody>
                  <a:tcPr marL="9525" marR="1143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43.8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47.9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4.1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Lima Metropolitana</a:t>
                      </a:r>
                    </a:p>
                  </a:txBody>
                  <a:tcPr marL="146884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41.9</a:t>
                      </a:r>
                    </a:p>
                  </a:txBody>
                  <a:tcPr marL="6120" marR="73443" marT="612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27.9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35.0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35.5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40.4</a:t>
                      </a:r>
                    </a:p>
                  </a:txBody>
                  <a:tcPr marL="9525" marR="1143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39.3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43.9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4.6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Resto Costa</a:t>
                      </a:r>
                    </a:p>
                  </a:txBody>
                  <a:tcPr marL="146884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24.8</a:t>
                      </a:r>
                    </a:p>
                  </a:txBody>
                  <a:tcPr marL="6120" marR="73443" marT="612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25.6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34.3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45.0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44.5</a:t>
                      </a:r>
                    </a:p>
                  </a:txBody>
                  <a:tcPr marL="9525" marR="1143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48.4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52.4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4.0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Sierra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18.5</a:t>
                      </a:r>
                    </a:p>
                  </a:txBody>
                  <a:tcPr marL="6120" marR="73443" marT="612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23.1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47.7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58.3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62.7</a:t>
                      </a:r>
                    </a:p>
                  </a:txBody>
                  <a:tcPr marL="9525" marR="1143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61.7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58.5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-3.2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Selva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19.1</a:t>
                      </a:r>
                    </a:p>
                  </a:txBody>
                  <a:tcPr marL="6120" marR="73443" marT="612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18.4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37.8</a:t>
                      </a: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P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45.9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9524" marR="952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51.1</a:t>
                      </a:r>
                    </a:p>
                  </a:txBody>
                  <a:tcPr marL="9525" marR="1143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50.9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57.4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6.5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0308" name="2 CuadroTexto"/>
          <p:cNvSpPr txBox="1">
            <a:spLocks noChangeArrowheads="1"/>
          </p:cNvSpPr>
          <p:nvPr/>
        </p:nvSpPr>
        <p:spPr bwMode="auto">
          <a:xfrm>
            <a:off x="0" y="-26988"/>
            <a:ext cx="9144000" cy="461665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PE"/>
            </a:defPPr>
            <a:lvl1pPr algn="ctr">
              <a:spcBef>
                <a:spcPct val="0"/>
              </a:spcBef>
              <a:defRPr sz="24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n-US" dirty="0"/>
              <a:t>% de menores de 36 meses con CRED completo para su edad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359271" y="3789363"/>
            <a:ext cx="540321" cy="10847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 dirty="0">
              <a:solidFill>
                <a:sysClr val="windowText" lastClr="000000"/>
              </a:solidFill>
              <a:latin typeface="Arial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71475" y="2079824"/>
            <a:ext cx="456109" cy="17095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 dirty="0">
              <a:solidFill>
                <a:sysClr val="windowText" lastClr="000000"/>
              </a:solidFill>
              <a:latin typeface="Arial"/>
              <a:cs typeface="+mn-cs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-5400000">
            <a:off x="-1004887" y="3532708"/>
            <a:ext cx="2449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Calibri" pitchFamily="34" charset="0"/>
                <a:cs typeface="+mn-cs"/>
              </a:rPr>
              <a:t>Efecto Focalizado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7150" y="6525344"/>
            <a:ext cx="105846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PRODUCTO</a:t>
            </a:r>
            <a:endParaRPr lang="es-ES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34616" y="4438273"/>
            <a:ext cx="6157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b="1" dirty="0"/>
              <a:t>Fuente:</a:t>
            </a:r>
            <a:r>
              <a:rPr lang="es-PE" sz="1100" dirty="0"/>
              <a:t> INEI - Encuesta Demográfica y de Salud Familiar</a:t>
            </a:r>
          </a:p>
          <a:p>
            <a:r>
              <a:rPr lang="es-PE" sz="1100" dirty="0"/>
              <a:t>*2014 1er semestre</a:t>
            </a:r>
          </a:p>
        </p:txBody>
      </p:sp>
    </p:spTree>
    <p:extLst>
      <p:ext uri="{BB962C8B-B14F-4D97-AF65-F5344CB8AC3E}">
        <p14:creationId xmlns:p14="http://schemas.microsoft.com/office/powerpoint/2010/main" val="38662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22441-C202-47EA-B971-4A8B8A893F60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0" y="228420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defRPr sz="35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Uso de la Información como soporte del seguimiento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94701" y="1772816"/>
            <a:ext cx="7877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El seguimiento entendido como la medición periódica de la magnitud de los cambios sobre la línea que conecta el </a:t>
            </a:r>
            <a:r>
              <a:rPr lang="es-MX" sz="2000" b="1" dirty="0"/>
              <a:t>I</a:t>
            </a:r>
            <a:r>
              <a:rPr lang="es-MX" sz="2000" b="1" dirty="0" smtClean="0"/>
              <a:t>nsumo</a:t>
            </a:r>
            <a:r>
              <a:rPr lang="es-MX" sz="2000" dirty="0" smtClean="0"/>
              <a:t> con el </a:t>
            </a:r>
            <a:r>
              <a:rPr lang="es-MX" sz="2000" b="1" dirty="0" smtClean="0"/>
              <a:t>Resultado</a:t>
            </a:r>
            <a:r>
              <a:rPr lang="es-MX" sz="2000" dirty="0" smtClean="0"/>
              <a:t> del Programa Presupuestal</a:t>
            </a:r>
            <a:endParaRPr lang="es-MX" sz="2000" dirty="0"/>
          </a:p>
        </p:txBody>
      </p:sp>
      <p:grpSp>
        <p:nvGrpSpPr>
          <p:cNvPr id="3" name="Grupo 41"/>
          <p:cNvGrpSpPr/>
          <p:nvPr/>
        </p:nvGrpSpPr>
        <p:grpSpPr>
          <a:xfrm>
            <a:off x="682591" y="3140968"/>
            <a:ext cx="7849849" cy="2889031"/>
            <a:chOff x="682591" y="3429000"/>
            <a:chExt cx="7849849" cy="2889031"/>
          </a:xfrm>
        </p:grpSpPr>
        <p:sp>
          <p:nvSpPr>
            <p:cNvPr id="14" name="2 Rectángulo"/>
            <p:cNvSpPr/>
            <p:nvPr/>
          </p:nvSpPr>
          <p:spPr>
            <a:xfrm>
              <a:off x="4932040" y="3429000"/>
              <a:ext cx="1368152" cy="496690"/>
            </a:xfrm>
            <a:prstGeom prst="rect">
              <a:avLst/>
            </a:prstGeom>
            <a:solidFill>
              <a:srgbClr val="F7FEC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700" b="1" dirty="0" smtClean="0">
                  <a:solidFill>
                    <a:schemeClr val="tx1"/>
                  </a:solidFill>
                </a:rPr>
                <a:t>Producto</a:t>
              </a:r>
              <a:endParaRPr lang="es-P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30 Rectángulo"/>
            <p:cNvSpPr/>
            <p:nvPr/>
          </p:nvSpPr>
          <p:spPr>
            <a:xfrm>
              <a:off x="7020272" y="3447578"/>
              <a:ext cx="1368152" cy="4966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700" b="1" dirty="0" smtClean="0">
                  <a:solidFill>
                    <a:schemeClr val="tx1"/>
                  </a:solidFill>
                </a:rPr>
                <a:t>Resultados</a:t>
              </a:r>
              <a:endParaRPr lang="es-P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33 Rectángulo"/>
            <p:cNvSpPr/>
            <p:nvPr/>
          </p:nvSpPr>
          <p:spPr>
            <a:xfrm>
              <a:off x="682591" y="3429000"/>
              <a:ext cx="1440160" cy="496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 smtClean="0"/>
                <a:t>Insumos</a:t>
              </a:r>
              <a:endParaRPr lang="es-PE" b="1" dirty="0"/>
            </a:p>
          </p:txBody>
        </p:sp>
        <p:sp>
          <p:nvSpPr>
            <p:cNvPr id="28" name="74 Flecha derecha"/>
            <p:cNvSpPr/>
            <p:nvPr/>
          </p:nvSpPr>
          <p:spPr>
            <a:xfrm>
              <a:off x="2339752" y="3574793"/>
              <a:ext cx="560778" cy="28625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9" name="75 Flecha derecha"/>
            <p:cNvSpPr/>
            <p:nvPr/>
          </p:nvSpPr>
          <p:spPr>
            <a:xfrm>
              <a:off x="6490765" y="3573016"/>
              <a:ext cx="457499" cy="22588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0" name="2 Rectángulo"/>
            <p:cNvSpPr/>
            <p:nvPr/>
          </p:nvSpPr>
          <p:spPr>
            <a:xfrm>
              <a:off x="2968591" y="3436366"/>
              <a:ext cx="1368152" cy="4966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1700" b="1" dirty="0" smtClean="0"/>
                <a:t>Actividades</a:t>
              </a:r>
              <a:endParaRPr lang="es-PE" sz="1700" b="1" dirty="0"/>
            </a:p>
          </p:txBody>
        </p:sp>
        <p:sp>
          <p:nvSpPr>
            <p:cNvPr id="31" name="74 Flecha derecha"/>
            <p:cNvSpPr/>
            <p:nvPr/>
          </p:nvSpPr>
          <p:spPr>
            <a:xfrm>
              <a:off x="4446240" y="3573016"/>
              <a:ext cx="413792" cy="21602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Cerrar llave 6"/>
            <p:cNvSpPr/>
            <p:nvPr/>
          </p:nvSpPr>
          <p:spPr>
            <a:xfrm rot="5400000">
              <a:off x="6617890" y="3975398"/>
              <a:ext cx="465412" cy="2973016"/>
            </a:xfrm>
            <a:prstGeom prst="rightBrace">
              <a:avLst>
                <a:gd name="adj1" fmla="val 0"/>
                <a:gd name="adj2" fmla="val 480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724128" y="5733256"/>
              <a:ext cx="2359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Nacional y Regional  </a:t>
              </a:r>
            </a:p>
            <a:p>
              <a:pPr algn="ctr"/>
              <a:r>
                <a:rPr lang="es-MX" sz="1600" dirty="0" smtClean="0"/>
                <a:t>( encuestas)</a:t>
              </a:r>
              <a:endParaRPr lang="es-MX" sz="160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55576" y="4509120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 smtClean="0"/>
                <a:t>(Disponibilidad)</a:t>
              </a: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6865789" y="4120256"/>
              <a:ext cx="1666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/>
                <a:t>Anual</a:t>
              </a:r>
              <a:r>
                <a:rPr lang="es-MX" dirty="0"/>
                <a:t>, </a:t>
              </a:r>
              <a:r>
                <a:rPr lang="es-MX" dirty="0" smtClean="0"/>
                <a:t>bianual</a:t>
              </a:r>
              <a:endParaRPr lang="es-MX" dirty="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755576" y="4005064"/>
              <a:ext cx="1354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/>
                <a:t>Mensual, Trimestral</a:t>
              </a: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4860032" y="4437112"/>
              <a:ext cx="1584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 smtClean="0"/>
                <a:t>(Meta Física)</a:t>
              </a:r>
            </a:p>
            <a:p>
              <a:pPr algn="ctr"/>
              <a:r>
                <a:rPr lang="es-MX" sz="1600" dirty="0" smtClean="0"/>
                <a:t>(Gasto)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4908865" y="3982830"/>
              <a:ext cx="13544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/>
                <a:t>Mensual, Trimestral</a:t>
              </a:r>
            </a:p>
          </p:txBody>
        </p:sp>
        <p:sp>
          <p:nvSpPr>
            <p:cNvPr id="40" name="Cerrar llave 39"/>
            <p:cNvSpPr/>
            <p:nvPr/>
          </p:nvSpPr>
          <p:spPr>
            <a:xfrm rot="5400000">
              <a:off x="2926284" y="2842468"/>
              <a:ext cx="411111" cy="4752528"/>
            </a:xfrm>
            <a:prstGeom prst="rightBrace">
              <a:avLst>
                <a:gd name="adj1" fmla="val 0"/>
                <a:gd name="adj2" fmla="val 480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1547664" y="5472293"/>
              <a:ext cx="31890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 smtClean="0"/>
                <a:t>Pliegos, Unidades Ejecutoras</a:t>
              </a:r>
            </a:p>
            <a:p>
              <a:pPr algn="ctr"/>
              <a:r>
                <a:rPr lang="es-MX" sz="1600" dirty="0" smtClean="0"/>
                <a:t>(Registros Administrativos)</a:t>
              </a:r>
              <a:endParaRPr lang="es-MX" sz="1600" dirty="0"/>
            </a:p>
          </p:txBody>
        </p:sp>
      </p:grpSp>
      <p:sp>
        <p:nvSpPr>
          <p:cNvPr id="26" name="Flecha izquierda 25">
            <a:hlinkClick r:id="rId3" action="ppaction://hlinksldjump"/>
          </p:cNvPr>
          <p:cNvSpPr/>
          <p:nvPr/>
        </p:nvSpPr>
        <p:spPr>
          <a:xfrm>
            <a:off x="7452320" y="6298837"/>
            <a:ext cx="648072" cy="334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4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4 CuadroTexto"/>
          <p:cNvSpPr txBox="1">
            <a:spLocks noChangeArrowheads="1"/>
          </p:cNvSpPr>
          <p:nvPr/>
        </p:nvSpPr>
        <p:spPr bwMode="auto">
          <a:xfrm>
            <a:off x="-36512" y="0"/>
            <a:ext cx="9196388" cy="461665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PE"/>
            </a:defPPr>
            <a:lvl1pPr algn="ctr">
              <a:spcBef>
                <a:spcPct val="0"/>
              </a:spcBef>
              <a:defRPr sz="24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s-ES" dirty="0"/>
              <a:t>% de niños &lt; 12 meses vacunas contra la Neumonía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217913"/>
              </p:ext>
            </p:extLst>
          </p:nvPr>
        </p:nvGraphicFramePr>
        <p:xfrm>
          <a:off x="323528" y="633008"/>
          <a:ext cx="7272486" cy="5737998"/>
        </p:xfrm>
        <a:graphic>
          <a:graphicData uri="http://schemas.openxmlformats.org/drawingml/2006/table">
            <a:tbl>
              <a:tblPr/>
              <a:tblGrid>
                <a:gridCol w="2015902"/>
                <a:gridCol w="792088"/>
                <a:gridCol w="648072"/>
                <a:gridCol w="720080"/>
                <a:gridCol w="504056"/>
                <a:gridCol w="720080"/>
                <a:gridCol w="720080"/>
                <a:gridCol w="1152128"/>
              </a:tblGrid>
              <a:tr h="787423"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Característica seleccionada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2010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2011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2012</a:t>
                      </a:r>
                      <a:endParaRPr lang="es-PE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2013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2014*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Variación </a:t>
                      </a:r>
                    </a:p>
                    <a:p>
                      <a:pPr algn="ctr" rtl="0" fontAlgn="b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2014-2013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9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29.0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57.8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74.4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76.6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79.2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79.2</a:t>
                      </a:r>
                      <a:endParaRPr lang="es-PE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Área de residencia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Urbana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29.5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58.1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75.1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78.8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78.2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Rural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28.0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57.2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73.1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79.9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81.6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Dominio de Residencia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Costa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30.7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58.1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75.5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77.5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78.5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77.0</a:t>
                      </a:r>
                      <a:endParaRPr lang="es-PE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Lima Metropolitana</a:t>
                      </a:r>
                    </a:p>
                  </a:txBody>
                  <a:tcPr marL="53693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26.0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55.5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74.5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76.8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74.5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Resto Costa</a:t>
                      </a:r>
                    </a:p>
                  </a:txBody>
                  <a:tcPr marL="53693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36.2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61.1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76.6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80.2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79.6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Sierra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28.1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57.8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73.7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78.1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81.1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82.3</a:t>
                      </a:r>
                      <a:endParaRPr lang="es-PE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Sierra rural</a:t>
                      </a:r>
                    </a:p>
                  </a:txBody>
                  <a:tcPr marL="53693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28.7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58.7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74.5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81.2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85.3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Selva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25.8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56.7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72.6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70.7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78.2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80.9</a:t>
                      </a:r>
                      <a:endParaRPr lang="es-PE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Selva rural</a:t>
                      </a:r>
                    </a:p>
                  </a:txBody>
                  <a:tcPr marL="53693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25.4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56.0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69.8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74.5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73.5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Educación de la madre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Sin Nivel/Primaria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27.7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54.5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71.9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81.4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80.4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Secundaria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30.6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59.0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72.7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78.1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78.7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Superior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27.3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59.8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81.1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79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79.0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Quintil de Bienestar 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Quintil inferior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28.2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56.7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69.1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79.1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80.2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Segundo quintil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31.2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54.5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77.0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79.6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76.5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75.8</a:t>
                      </a:r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7150" y="6535738"/>
            <a:ext cx="914400" cy="277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PRODUCTO</a:t>
            </a:r>
            <a:endParaRPr lang="es-ES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3" name="4 CuadroTexto"/>
          <p:cNvSpPr txBox="1">
            <a:spLocks noChangeArrowheads="1"/>
          </p:cNvSpPr>
          <p:nvPr/>
        </p:nvSpPr>
        <p:spPr bwMode="auto">
          <a:xfrm>
            <a:off x="7884368" y="3645024"/>
            <a:ext cx="122413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latin typeface="Arial Narrow" panose="020B0606020202030204" pitchFamily="34" charset="0"/>
              </a:rPr>
              <a:t>En el año 2007, la proporción de niños con vacuna contra Neumonía </a:t>
            </a:r>
            <a:r>
              <a:rPr lang="es-ES_tradnl" sz="1600" dirty="0" smtClean="0">
                <a:latin typeface="Arial Narrow" panose="020B0606020202030204" pitchFamily="34" charset="0"/>
              </a:rPr>
              <a:t>era </a:t>
            </a:r>
            <a:r>
              <a:rPr lang="es-ES_tradnl" sz="1600" dirty="0">
                <a:latin typeface="Arial Narrow" panose="020B0606020202030204" pitchFamily="34" charset="0"/>
              </a:rPr>
              <a:t>0%</a:t>
            </a:r>
            <a:endParaRPr lang="es-PE" sz="1600" dirty="0"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85215" y="6419673"/>
            <a:ext cx="40334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b="1" dirty="0"/>
              <a:t>Fuente:</a:t>
            </a:r>
            <a:r>
              <a:rPr lang="es-PE" sz="1100" dirty="0"/>
              <a:t> INEI - Encuesta Demográfica y de Salud Familiar</a:t>
            </a:r>
          </a:p>
          <a:p>
            <a:r>
              <a:rPr lang="es-PE" sz="1100" dirty="0"/>
              <a:t>*2014 1er semestre</a:t>
            </a:r>
          </a:p>
        </p:txBody>
      </p:sp>
    </p:spTree>
    <p:extLst>
      <p:ext uri="{BB962C8B-B14F-4D97-AF65-F5344CB8AC3E}">
        <p14:creationId xmlns:p14="http://schemas.microsoft.com/office/powerpoint/2010/main" val="34677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4 CuadroTexto"/>
          <p:cNvSpPr txBox="1">
            <a:spLocks noChangeArrowheads="1"/>
          </p:cNvSpPr>
          <p:nvPr/>
        </p:nvSpPr>
        <p:spPr bwMode="auto">
          <a:xfrm>
            <a:off x="-36512" y="0"/>
            <a:ext cx="9196388" cy="461665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PE"/>
            </a:defPPr>
            <a:lvl1pPr algn="ctr">
              <a:spcBef>
                <a:spcPct val="0"/>
              </a:spcBef>
              <a:defRPr sz="24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s-ES" dirty="0"/>
              <a:t>% de niños &lt; 12 meses vacunas contra la Rotavirus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323850" y="620713"/>
          <a:ext cx="7056464" cy="5440092"/>
        </p:xfrm>
        <a:graphic>
          <a:graphicData uri="http://schemas.openxmlformats.org/drawingml/2006/table">
            <a:tbl>
              <a:tblPr/>
              <a:tblGrid>
                <a:gridCol w="1655862"/>
                <a:gridCol w="936104"/>
                <a:gridCol w="720080"/>
                <a:gridCol w="576064"/>
                <a:gridCol w="792088"/>
                <a:gridCol w="792088"/>
                <a:gridCol w="648072"/>
                <a:gridCol w="936106"/>
              </a:tblGrid>
              <a:tr h="504081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Característica seleccionada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2010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2011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2012</a:t>
                      </a:r>
                      <a:endParaRPr lang="es-PE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2013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2014*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Variación 2014-2013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36.5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60.5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77.5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81.1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78.1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78.3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Área de residencia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Urbana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36.2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60.1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78.6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81.7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76.9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77.7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Rural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37.0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61.4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75.4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79.8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80.8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79.8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Dominio de Residencia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Costa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33.3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57.8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79.3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81.0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75.8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76.1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Lima Metropolitana</a:t>
                      </a:r>
                    </a:p>
                  </a:txBody>
                  <a:tcPr marL="53693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30.3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58.0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79.6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80.4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72.8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71.6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Resto Costa</a:t>
                      </a:r>
                    </a:p>
                  </a:txBody>
                  <a:tcPr marL="53693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36.7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57.7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79.0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81.7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78.6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80.7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Sierra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35.8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62.9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77.9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83.5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81.8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82.2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Sierra rural</a:t>
                      </a:r>
                    </a:p>
                  </a:txBody>
                  <a:tcPr marL="53693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36.8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63.2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77.1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86.0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82.8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84.7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Selva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47.0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62.8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71.6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76.7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79.4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78.8</a:t>
                      </a:r>
                      <a:endParaRPr lang="es-PE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Selva rural</a:t>
                      </a:r>
                    </a:p>
                  </a:txBody>
                  <a:tcPr marL="53693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37.7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57.3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69.3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81.3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76.5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68.5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Educación de la madre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Sin Nivel/Primaria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36.7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60.2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74.2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80.6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78.0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Secundaria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36.1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62.7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76.9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81.3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76.9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79.7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Superior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36.9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56.2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82.7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83.5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78.1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76.3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Quintil de Bienestar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Quintil inferior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36.7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60.6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73.0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76.6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79.7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78.3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53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Segundo quintil</a:t>
                      </a:r>
                    </a:p>
                  </a:txBody>
                  <a:tcPr marL="5966" marR="5966" marT="59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40.8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64.3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78.0</a:t>
                      </a:r>
                    </a:p>
                  </a:txBody>
                  <a:tcPr marL="9525" marR="2286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84.9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77.1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77.3</a:t>
                      </a:r>
                      <a:endParaRPr lang="es-PE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7150" y="6535738"/>
            <a:ext cx="914400" cy="277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PRODUCTO</a:t>
            </a:r>
            <a:endParaRPr lang="es-ES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13" name="4 CuadroTexto"/>
          <p:cNvSpPr txBox="1">
            <a:spLocks noChangeArrowheads="1"/>
          </p:cNvSpPr>
          <p:nvPr/>
        </p:nvSpPr>
        <p:spPr bwMode="auto">
          <a:xfrm>
            <a:off x="7524327" y="2420938"/>
            <a:ext cx="158474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dirty="0">
                <a:latin typeface="Arial Narrow" panose="020B0606020202030204" pitchFamily="34" charset="0"/>
              </a:rPr>
              <a:t>En el año 2007, la proporción de niños con vacuna contra </a:t>
            </a:r>
            <a:r>
              <a:rPr lang="es-ES_tradnl" dirty="0" smtClean="0">
                <a:latin typeface="Arial Narrow" panose="020B0606020202030204" pitchFamily="34" charset="0"/>
              </a:rPr>
              <a:t>rotavirus </a:t>
            </a:r>
            <a:r>
              <a:rPr lang="es-ES_tradnl" dirty="0">
                <a:latin typeface="Arial Narrow" panose="020B0606020202030204" pitchFamily="34" charset="0"/>
              </a:rPr>
              <a:t>era 0</a:t>
            </a:r>
            <a:r>
              <a:rPr lang="es-ES_tradnl" dirty="0" smtClean="0">
                <a:latin typeface="Arial Narrow" panose="020B0606020202030204" pitchFamily="34" charset="0"/>
              </a:rPr>
              <a:t>%.</a:t>
            </a: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43608" y="6427113"/>
            <a:ext cx="6157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b="1" dirty="0"/>
              <a:t>Fuente:</a:t>
            </a:r>
            <a:r>
              <a:rPr lang="es-PE" sz="1100" dirty="0"/>
              <a:t> INEI - Encuesta Demográfica y de Salud Familiar</a:t>
            </a:r>
          </a:p>
          <a:p>
            <a:r>
              <a:rPr lang="es-PE" sz="1100" dirty="0"/>
              <a:t>*2014 1er semestre</a:t>
            </a:r>
          </a:p>
        </p:txBody>
      </p:sp>
    </p:spTree>
    <p:extLst>
      <p:ext uri="{BB962C8B-B14F-4D97-AF65-F5344CB8AC3E}">
        <p14:creationId xmlns:p14="http://schemas.microsoft.com/office/powerpoint/2010/main" val="40398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4 CuadroTexto"/>
          <p:cNvSpPr txBox="1">
            <a:spLocks noChangeArrowheads="1"/>
          </p:cNvSpPr>
          <p:nvPr/>
        </p:nvSpPr>
        <p:spPr bwMode="auto">
          <a:xfrm>
            <a:off x="-36512" y="0"/>
            <a:ext cx="9196388" cy="461665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PE"/>
            </a:defPPr>
            <a:lvl1pPr algn="ctr">
              <a:spcBef>
                <a:spcPct val="0"/>
              </a:spcBef>
              <a:defRPr sz="24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s-ES" dirty="0"/>
              <a:t>% de niños de 6 a 36 meses con suplemento de hierro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150" y="6535738"/>
            <a:ext cx="914400" cy="277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PRODUCTO</a:t>
            </a:r>
            <a:endParaRPr lang="es-ES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539552" y="620688"/>
          <a:ext cx="8136189" cy="5705707"/>
        </p:xfrm>
        <a:graphic>
          <a:graphicData uri="http://schemas.openxmlformats.org/drawingml/2006/table">
            <a:tbl>
              <a:tblPr/>
              <a:tblGrid>
                <a:gridCol w="1655468"/>
                <a:gridCol w="936104"/>
                <a:gridCol w="720080"/>
                <a:gridCol w="792088"/>
                <a:gridCol w="792088"/>
                <a:gridCol w="720080"/>
                <a:gridCol w="936104"/>
                <a:gridCol w="576064"/>
                <a:gridCol w="1008113"/>
              </a:tblGrid>
              <a:tr h="524274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Característica seleccionada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2007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2009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2010</a:t>
                      </a: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2011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2012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2013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2014*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Variación </a:t>
                      </a:r>
                    </a:p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2014-2013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6120" marR="6120" marT="612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23.6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21.5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82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Área de residencia</a:t>
                      </a:r>
                    </a:p>
                  </a:txBody>
                  <a:tcPr marL="6120" marR="6120" marT="612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Urbana</a:t>
                      </a:r>
                    </a:p>
                  </a:txBody>
                  <a:tcPr marL="73443" marR="6120" marT="612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17.0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20.0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18.9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03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Rural</a:t>
                      </a:r>
                    </a:p>
                  </a:txBody>
                  <a:tcPr marL="73443" marR="6120" marT="612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31.4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28.7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8382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Dominio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 marL="6120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Costa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12.2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14.5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19.5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19.1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Lima Metropolitana</a:t>
                      </a:r>
                    </a:p>
                  </a:txBody>
                  <a:tcPr marL="146884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17.5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16.1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Resto Costa</a:t>
                      </a:r>
                    </a:p>
                  </a:txBody>
                  <a:tcPr marL="146884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12.8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21.4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22.4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Sierra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15.9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26.2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21.6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24.7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31.5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24.8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Sierra rural</a:t>
                      </a:r>
                    </a:p>
                  </a:txBody>
                  <a:tcPr marL="146884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12.9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28.6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35.3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30.9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Selva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effectLst/>
                          <a:latin typeface="Arial Narrow" panose="020B0606020202030204" pitchFamily="34" charset="0"/>
                        </a:rPr>
                        <a:t>18.3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21.9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23.8</a:t>
                      </a:r>
                      <a:endParaRPr lang="es-PE" sz="14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Selva rural</a:t>
                      </a:r>
                    </a:p>
                  </a:txBody>
                  <a:tcPr marL="146884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19.1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22.9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24.6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8382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Educación de la madre</a:t>
                      </a:r>
                    </a:p>
                  </a:txBody>
                  <a:tcPr marL="6120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Sin Nivel/Primaria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13.1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15.8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18.7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27.1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24.6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Secundaria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18.2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21.8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21.9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Superior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11.3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23.0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18.2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82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Quintil de Bienestar </a:t>
                      </a:r>
                    </a:p>
                  </a:txBody>
                  <a:tcPr marL="6120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PE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Quintil inferior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10.0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29.4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27.9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686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Segundo quintil</a:t>
                      </a:r>
                    </a:p>
                  </a:txBody>
                  <a:tcPr marL="73443" marR="6120" marT="6121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16.4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19.2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17.0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effectLst/>
                          <a:latin typeface="Arial Narrow" panose="020B0606020202030204" pitchFamily="34" charset="0"/>
                        </a:rPr>
                        <a:t>21.1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25.3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21.9</a:t>
                      </a:r>
                      <a:endParaRPr lang="es-PE" sz="1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1043608" y="6427113"/>
            <a:ext cx="6157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100" b="1" dirty="0"/>
              <a:t>Fuente:</a:t>
            </a:r>
            <a:r>
              <a:rPr lang="es-PE" sz="1100" dirty="0"/>
              <a:t> INEI - Encuesta Demográfica y de Salud Familiar</a:t>
            </a:r>
          </a:p>
          <a:p>
            <a:r>
              <a:rPr lang="es-PE" sz="1100" dirty="0"/>
              <a:t>*2014 1er semestre</a:t>
            </a:r>
          </a:p>
        </p:txBody>
      </p:sp>
    </p:spTree>
    <p:extLst>
      <p:ext uri="{BB962C8B-B14F-4D97-AF65-F5344CB8AC3E}">
        <p14:creationId xmlns:p14="http://schemas.microsoft.com/office/powerpoint/2010/main" val="21008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152991"/>
            <a:ext cx="9057068" cy="1421751"/>
          </a:xfr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Proporción de niños y niñas menores de 12 meses de edad de los distritos de quintiles de pobreza 1 y 2 del departamento afiliados al SIS que reciben CRED completo para la edad, Vacunas de neumococo y rotavirus para la edad, suplementación de </a:t>
            </a:r>
            <a:r>
              <a:rPr lang="es-MX" sz="2000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multimicronutrientes</a:t>
            </a:r>
            <a:r>
              <a:rPr lang="es-MX" sz="20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y DNI. FED 1ra fase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/>
          <a:srcRect l="8595" t="8462" r="7072" b="8462"/>
          <a:stretch/>
        </p:blipFill>
        <p:spPr>
          <a:xfrm>
            <a:off x="531495" y="2089895"/>
            <a:ext cx="8229600" cy="34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7 Rectángulo redondeado"/>
          <p:cNvSpPr/>
          <p:nvPr/>
        </p:nvSpPr>
        <p:spPr>
          <a:xfrm>
            <a:off x="0" y="523875"/>
            <a:ext cx="9144000" cy="240829"/>
          </a:xfrm>
          <a:prstGeom prst="roundRect">
            <a:avLst>
              <a:gd name="adj" fmla="val 5116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600" b="1" dirty="0">
                <a:solidFill>
                  <a:schemeClr val="tx1"/>
                </a:solidFill>
                <a:latin typeface="Arial Narrow" pitchFamily="34" charset="0"/>
              </a:rPr>
              <a:t>Evolución de Indicadores de Desempeño: Cobertura de los productos trazadores del PP SMN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28753" y="6608385"/>
            <a:ext cx="1430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dirty="0">
                <a:latin typeface="Arial Narrow" panose="020B0606020202030204" pitchFamily="34" charset="0"/>
              </a:rPr>
              <a:t> </a:t>
            </a:r>
            <a:r>
              <a:rPr lang="es-PE" sz="1200" b="1" dirty="0">
                <a:latin typeface="Arial Narrow" panose="020B0606020202030204" pitchFamily="34" charset="0"/>
              </a:rPr>
              <a:t>Fuente:</a:t>
            </a:r>
            <a:r>
              <a:rPr lang="es-PE" sz="1200" dirty="0">
                <a:latin typeface="Arial Narrow" panose="020B0606020202030204" pitchFamily="34" charset="0"/>
              </a:rPr>
              <a:t> </a:t>
            </a:r>
            <a:r>
              <a:rPr lang="es-PE" sz="1200" dirty="0" smtClean="0">
                <a:latin typeface="Arial Narrow" panose="020B0606020202030204" pitchFamily="34" charset="0"/>
              </a:rPr>
              <a:t>ENDES INEI</a:t>
            </a:r>
            <a:endParaRPr lang="es-PE" sz="1200" dirty="0"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47750"/>
            <a:ext cx="4320480" cy="54775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047750"/>
            <a:ext cx="4536504" cy="547759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0" y="-27383"/>
            <a:ext cx="9144000" cy="461665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PE"/>
            </a:defPPr>
            <a:lvl1pPr algn="ctr">
              <a:spcBef>
                <a:spcPct val="0"/>
              </a:spcBef>
              <a:defRPr sz="24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es-ES" dirty="0"/>
              <a:t>Seguimiento a la implementación del PP Salud Materno Neonatal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17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88939"/>
            <a:ext cx="9144000" cy="781635"/>
          </a:xfr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Proporción de Gestantes con exámenes de laboratorio en el primer trimestre y 4 atenciones con suplemento de hierro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2315" y="1268759"/>
            <a:ext cx="3896576" cy="252028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5690" y="3779748"/>
            <a:ext cx="42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Distritos priorizados Quintil 1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499992" y="692696"/>
            <a:ext cx="454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Distritos con mas de 3000 habitantes de comunidades nativas amazónicas</a:t>
            </a:r>
            <a:endParaRPr lang="es-MX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67544" y="836712"/>
            <a:ext cx="4271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Total</a:t>
            </a:r>
            <a:endParaRPr lang="es-MX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477077" y="3789040"/>
            <a:ext cx="42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Distritos Quintil 5</a:t>
            </a:r>
            <a:endParaRPr lang="es-MX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389" y="1268758"/>
            <a:ext cx="4254449" cy="2510989"/>
          </a:xfrm>
          <a:prstGeom prst="rect">
            <a:avLst/>
          </a:prstGeom>
        </p:spPr>
      </p:pic>
      <p:pic>
        <p:nvPicPr>
          <p:cNvPr id="23" name="Marcador de contenido 22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11389" y="4106863"/>
            <a:ext cx="4254449" cy="233718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094417"/>
            <a:ext cx="3921691" cy="234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42772"/>
            <a:ext cx="9144000" cy="430887"/>
          </a:xfr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MX" sz="22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Proporción de Gestantes afiliadas al SIS con parto institucional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572000" y="404664"/>
            <a:ext cx="427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Distritos con mas de 3000 habitantes de comunidades nativas amazónicas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23528" y="620688"/>
            <a:ext cx="42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Total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7559" y="1124744"/>
            <a:ext cx="4038600" cy="2642450"/>
          </a:xfrm>
          <a:prstGeom prst="rect">
            <a:avLst/>
          </a:prstGeom>
        </p:spPr>
      </p:pic>
      <p:pic>
        <p:nvPicPr>
          <p:cNvPr id="22" name="Marcador de contenido 2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0496" y="1138238"/>
            <a:ext cx="4005757" cy="2620962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05690" y="3818349"/>
            <a:ext cx="42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Distritos priorizados Quintil 1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664676" y="3861048"/>
            <a:ext cx="427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Distritos Quintil 5</a:t>
            </a:r>
            <a:endParaRPr lang="es-MX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194" y="4136527"/>
            <a:ext cx="4036316" cy="24608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4676" y="4150837"/>
            <a:ext cx="4038600" cy="24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467" y="116632"/>
            <a:ext cx="8229600" cy="792088"/>
          </a:xfr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Medición de </a:t>
            </a:r>
            <a:r>
              <a:rPr lang="es-MX" sz="24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cobertura de productos</a:t>
            </a:r>
            <a:endParaRPr lang="es-MX" sz="24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Definir dimensiones de análisis</a:t>
            </a:r>
          </a:p>
          <a:p>
            <a:pPr lvl="1"/>
            <a:r>
              <a:rPr lang="es-MX" dirty="0" smtClean="0"/>
              <a:t>Demográficos: grupo de edad, género.</a:t>
            </a:r>
          </a:p>
          <a:p>
            <a:pPr lvl="1"/>
            <a:r>
              <a:rPr lang="es-MX" dirty="0" smtClean="0"/>
              <a:t>Ámbito: Rural, urbano.</a:t>
            </a:r>
          </a:p>
          <a:p>
            <a:pPr lvl="1"/>
            <a:r>
              <a:rPr lang="es-MX" dirty="0" smtClean="0"/>
              <a:t>Región natural: Costa, Sierra, Selva</a:t>
            </a:r>
          </a:p>
          <a:p>
            <a:pPr lvl="1"/>
            <a:r>
              <a:rPr lang="es-MX" dirty="0" smtClean="0"/>
              <a:t>Ámbitos priorizados: Distritos JUNTOS, VRAEM, Huallaga, Amazónicos. </a:t>
            </a:r>
          </a:p>
          <a:p>
            <a:pPr lvl="1"/>
            <a:r>
              <a:rPr lang="es-MX" dirty="0" smtClean="0"/>
              <a:t>Educación de la madre</a:t>
            </a:r>
          </a:p>
          <a:p>
            <a:pPr lvl="1"/>
            <a:r>
              <a:rPr lang="es-MX" dirty="0" smtClean="0"/>
              <a:t>Territorial: departamento, provincia, distrito</a:t>
            </a:r>
          </a:p>
          <a:p>
            <a:pPr lvl="1"/>
            <a:r>
              <a:rPr lang="es-MX" dirty="0" smtClean="0"/>
              <a:t>Tiempo: mensual, Trimestral, anual.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58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Seguimiento al Insumo en el punto de atención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10550" y="6516052"/>
            <a:ext cx="913345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B</a:t>
            </a:r>
            <a:r>
              <a:rPr lang="es-ES_tradnl" dirty="0" smtClean="0">
                <a:latin typeface="+mn-lt"/>
              </a:rPr>
              <a:t>rinda información sobre la disponibilidad de insumos en los puntos de atención </a:t>
            </a:r>
            <a:endParaRPr lang="es-PE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/>
          <a:srcRect l="33935" t="10521" r="36298" b="82759"/>
          <a:stretch/>
        </p:blipFill>
        <p:spPr>
          <a:xfrm>
            <a:off x="2843808" y="690950"/>
            <a:ext cx="2808312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/>
          <a:srcRect l="37715" t="65120" r="54725" b="21440"/>
          <a:stretch/>
        </p:blipFill>
        <p:spPr>
          <a:xfrm>
            <a:off x="6300192" y="586891"/>
            <a:ext cx="1152128" cy="85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lecha derecha 10"/>
          <p:cNvSpPr/>
          <p:nvPr/>
        </p:nvSpPr>
        <p:spPr>
          <a:xfrm>
            <a:off x="7584696" y="931569"/>
            <a:ext cx="504056" cy="165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/>
          <p:cNvSpPr txBox="1"/>
          <p:nvPr/>
        </p:nvSpPr>
        <p:spPr>
          <a:xfrm>
            <a:off x="8182744" y="817335"/>
            <a:ext cx="5040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dirty="0" smtClean="0"/>
              <a:t>HIS</a:t>
            </a:r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/>
          <a:srcRect t="8000" r="14091" b="55040"/>
          <a:stretch/>
        </p:blipFill>
        <p:spPr>
          <a:xfrm>
            <a:off x="-32996" y="1625612"/>
            <a:ext cx="9175732" cy="24514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220705"/>
            <a:ext cx="8890042" cy="22326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/>
          <a:srcRect l="34299" t="24920" r="51724" b="46387"/>
          <a:stretch/>
        </p:blipFill>
        <p:spPr>
          <a:xfrm>
            <a:off x="415428" y="616760"/>
            <a:ext cx="1708300" cy="93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8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Seguimiento: Sistema Integrado de Gestión </a:t>
            </a:r>
            <a:r>
              <a:rPr lang="es-PE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</a:t>
            </a: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(SIGA) 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10550" y="6239053"/>
            <a:ext cx="913345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B</a:t>
            </a:r>
            <a:r>
              <a:rPr lang="es-ES_tradnl" dirty="0" smtClean="0">
                <a:latin typeface="+mn-lt"/>
              </a:rPr>
              <a:t>rinda información sobre el detalle de las adquisiciones, existencias en almacenes y distribución de los insumos a los puntos de atención.</a:t>
            </a:r>
            <a:endParaRPr lang="es-PE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t="8000" r="29210" b="61760"/>
          <a:stretch/>
        </p:blipFill>
        <p:spPr>
          <a:xfrm>
            <a:off x="19314" y="3140968"/>
            <a:ext cx="9166308" cy="29523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/>
          <a:srcRect l="30188" t="18611" r="48025" b="31092"/>
          <a:stretch/>
        </p:blipFill>
        <p:spPr>
          <a:xfrm>
            <a:off x="2352312" y="711374"/>
            <a:ext cx="4019888" cy="2249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ipse 7"/>
          <p:cNvSpPr/>
          <p:nvPr/>
        </p:nvSpPr>
        <p:spPr>
          <a:xfrm>
            <a:off x="2627784" y="1848668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Elipse 9"/>
          <p:cNvSpPr/>
          <p:nvPr/>
        </p:nvSpPr>
        <p:spPr>
          <a:xfrm>
            <a:off x="3707904" y="1821524"/>
            <a:ext cx="1224136" cy="387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440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617538" y="2447925"/>
            <a:ext cx="4032250" cy="1439863"/>
            <a:chOff x="262" y="2812"/>
            <a:chExt cx="2540" cy="907"/>
          </a:xfrm>
        </p:grpSpPr>
        <p:sp>
          <p:nvSpPr>
            <p:cNvPr id="108547" name="AutoShape 3"/>
            <p:cNvSpPr>
              <a:spLocks noChangeArrowheads="1"/>
            </p:cNvSpPr>
            <p:nvPr/>
          </p:nvSpPr>
          <p:spPr bwMode="auto">
            <a:xfrm>
              <a:off x="262" y="2812"/>
              <a:ext cx="2540" cy="907"/>
            </a:xfrm>
            <a:prstGeom prst="roundRect">
              <a:avLst>
                <a:gd name="adj" fmla="val 7435"/>
              </a:avLst>
            </a:prstGeom>
            <a:solidFill>
              <a:srgbClr val="FFFF99"/>
            </a:solidFill>
            <a:ln w="9525" algn="ctr">
              <a:solidFill>
                <a:srgbClr val="CC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endParaRPr lang="es-PE" sz="2000"/>
            </a:p>
          </p:txBody>
        </p:sp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308" y="2865"/>
              <a:ext cx="677" cy="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r>
                <a:rPr lang="es-ES" altLang="es-PE" b="1">
                  <a:solidFill>
                    <a:srgbClr val="990000"/>
                  </a:solidFill>
                </a:rPr>
                <a:t>Insumos</a:t>
              </a:r>
            </a:p>
          </p:txBody>
        </p:sp>
        <p:sp>
          <p:nvSpPr>
            <p:cNvPr id="108549" name="Rectangle 5"/>
            <p:cNvSpPr>
              <a:spLocks noChangeArrowheads="1"/>
            </p:cNvSpPr>
            <p:nvPr/>
          </p:nvSpPr>
          <p:spPr bwMode="auto">
            <a:xfrm>
              <a:off x="1188" y="2865"/>
              <a:ext cx="677" cy="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r>
                <a:rPr lang="es-ES" altLang="es-PE" b="1">
                  <a:solidFill>
                    <a:srgbClr val="990000"/>
                  </a:solidFill>
                </a:rPr>
                <a:t>Actividades</a:t>
              </a:r>
            </a:p>
          </p:txBody>
        </p:sp>
        <p:sp>
          <p:nvSpPr>
            <p:cNvPr id="108550" name="Rectangle 6"/>
            <p:cNvSpPr>
              <a:spLocks noChangeArrowheads="1"/>
            </p:cNvSpPr>
            <p:nvPr/>
          </p:nvSpPr>
          <p:spPr bwMode="auto">
            <a:xfrm>
              <a:off x="2074" y="2865"/>
              <a:ext cx="677" cy="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r>
                <a:rPr lang="es-ES" altLang="es-PE" b="1">
                  <a:solidFill>
                    <a:srgbClr val="990000"/>
                  </a:solidFill>
                </a:rPr>
                <a:t>Productos</a:t>
              </a:r>
            </a:p>
          </p:txBody>
        </p:sp>
        <p:sp>
          <p:nvSpPr>
            <p:cNvPr id="108551" name="AutoShape 7"/>
            <p:cNvSpPr>
              <a:spLocks noChangeArrowheads="1"/>
            </p:cNvSpPr>
            <p:nvPr/>
          </p:nvSpPr>
          <p:spPr bwMode="auto">
            <a:xfrm>
              <a:off x="988" y="3206"/>
              <a:ext cx="182" cy="181"/>
            </a:xfrm>
            <a:prstGeom prst="rightArrow">
              <a:avLst>
                <a:gd name="adj1" fmla="val 50278"/>
                <a:gd name="adj2" fmla="val 60220"/>
              </a:avLst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endParaRPr lang="es-PE" sz="2000"/>
            </a:p>
          </p:txBody>
        </p:sp>
        <p:sp>
          <p:nvSpPr>
            <p:cNvPr id="108552" name="AutoShape 8"/>
            <p:cNvSpPr>
              <a:spLocks noChangeArrowheads="1"/>
            </p:cNvSpPr>
            <p:nvPr/>
          </p:nvSpPr>
          <p:spPr bwMode="auto">
            <a:xfrm>
              <a:off x="1872" y="3183"/>
              <a:ext cx="182" cy="181"/>
            </a:xfrm>
            <a:prstGeom prst="rightArrow">
              <a:avLst>
                <a:gd name="adj1" fmla="val 50278"/>
                <a:gd name="adj2" fmla="val 60220"/>
              </a:avLst>
            </a:prstGeom>
            <a:solidFill>
              <a:srgbClr val="00B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endParaRPr lang="es-PE" sz="2000"/>
            </a:p>
          </p:txBody>
        </p:sp>
      </p:grp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4578350" y="3073400"/>
            <a:ext cx="288925" cy="287338"/>
          </a:xfrm>
          <a:prstGeom prst="rightArrow">
            <a:avLst>
              <a:gd name="adj1" fmla="val 50278"/>
              <a:gd name="adj2" fmla="val 60220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s-PE" sz="2000"/>
          </a:p>
        </p:txBody>
      </p:sp>
      <p:grpSp>
        <p:nvGrpSpPr>
          <p:cNvPr id="108554" name="Group 10"/>
          <p:cNvGrpSpPr>
            <a:grpSpLocks/>
          </p:cNvGrpSpPr>
          <p:nvPr/>
        </p:nvGrpSpPr>
        <p:grpSpPr bwMode="auto">
          <a:xfrm>
            <a:off x="4830763" y="2447925"/>
            <a:ext cx="4032250" cy="1439863"/>
            <a:chOff x="2916" y="2812"/>
            <a:chExt cx="2540" cy="907"/>
          </a:xfrm>
        </p:grpSpPr>
        <p:sp>
          <p:nvSpPr>
            <p:cNvPr id="108555" name="AutoShape 11"/>
            <p:cNvSpPr>
              <a:spLocks noChangeArrowheads="1"/>
            </p:cNvSpPr>
            <p:nvPr/>
          </p:nvSpPr>
          <p:spPr bwMode="auto">
            <a:xfrm>
              <a:off x="2916" y="2812"/>
              <a:ext cx="2540" cy="907"/>
            </a:xfrm>
            <a:prstGeom prst="roundRect">
              <a:avLst>
                <a:gd name="adj" fmla="val 7435"/>
              </a:avLst>
            </a:prstGeom>
            <a:solidFill>
              <a:srgbClr val="CCFF99"/>
            </a:solidFill>
            <a:ln w="3175" algn="ctr">
              <a:solidFill>
                <a:srgbClr val="33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endParaRPr lang="es-PE" sz="2000"/>
            </a:p>
          </p:txBody>
        </p:sp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2944" y="2865"/>
              <a:ext cx="677" cy="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r>
                <a:rPr lang="es-ES" altLang="es-PE" b="1">
                  <a:solidFill>
                    <a:srgbClr val="990000"/>
                  </a:solidFill>
                </a:rPr>
                <a:t>Resultado</a:t>
              </a:r>
            </a:p>
            <a:p>
              <a:pPr algn="just"/>
              <a:r>
                <a:rPr lang="es-ES" altLang="es-PE" b="1">
                  <a:solidFill>
                    <a:srgbClr val="990000"/>
                  </a:solidFill>
                </a:rPr>
                <a:t>Inmediato</a:t>
              </a:r>
            </a:p>
          </p:txBody>
        </p:sp>
        <p:sp>
          <p:nvSpPr>
            <p:cNvPr id="108557" name="Rectangle 13"/>
            <p:cNvSpPr>
              <a:spLocks noChangeArrowheads="1"/>
            </p:cNvSpPr>
            <p:nvPr/>
          </p:nvSpPr>
          <p:spPr bwMode="auto">
            <a:xfrm>
              <a:off x="3838" y="2865"/>
              <a:ext cx="677" cy="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r>
                <a:rPr lang="es-ES" altLang="es-PE" b="1">
                  <a:solidFill>
                    <a:srgbClr val="990000"/>
                  </a:solidFill>
                </a:rPr>
                <a:t>Resultado</a:t>
              </a:r>
            </a:p>
            <a:p>
              <a:pPr algn="just"/>
              <a:r>
                <a:rPr lang="es-ES" altLang="es-PE" b="1">
                  <a:solidFill>
                    <a:srgbClr val="990000"/>
                  </a:solidFill>
                </a:rPr>
                <a:t>Intermedio</a:t>
              </a:r>
            </a:p>
          </p:txBody>
        </p:sp>
        <p:sp>
          <p:nvSpPr>
            <p:cNvPr id="108558" name="Rectangle 14"/>
            <p:cNvSpPr>
              <a:spLocks noChangeArrowheads="1"/>
            </p:cNvSpPr>
            <p:nvPr/>
          </p:nvSpPr>
          <p:spPr bwMode="auto">
            <a:xfrm>
              <a:off x="4709" y="2865"/>
              <a:ext cx="677" cy="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r>
                <a:rPr lang="es-ES" altLang="es-PE" b="1">
                  <a:solidFill>
                    <a:srgbClr val="990000"/>
                  </a:solidFill>
                </a:rPr>
                <a:t>Resultado</a:t>
              </a:r>
            </a:p>
            <a:p>
              <a:pPr algn="just"/>
              <a:r>
                <a:rPr lang="es-ES" altLang="es-PE" b="1">
                  <a:solidFill>
                    <a:srgbClr val="990000"/>
                  </a:solidFill>
                </a:rPr>
                <a:t>Final</a:t>
              </a:r>
            </a:p>
          </p:txBody>
        </p:sp>
        <p:sp>
          <p:nvSpPr>
            <p:cNvPr id="108559" name="AutoShape 15"/>
            <p:cNvSpPr>
              <a:spLocks noChangeArrowheads="1"/>
            </p:cNvSpPr>
            <p:nvPr/>
          </p:nvSpPr>
          <p:spPr bwMode="auto">
            <a:xfrm>
              <a:off x="3641" y="3206"/>
              <a:ext cx="182" cy="181"/>
            </a:xfrm>
            <a:prstGeom prst="rightArrow">
              <a:avLst>
                <a:gd name="adj1" fmla="val 50278"/>
                <a:gd name="adj2" fmla="val 60220"/>
              </a:avLst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endParaRPr lang="es-PE" sz="2000"/>
            </a:p>
          </p:txBody>
        </p:sp>
        <p:sp>
          <p:nvSpPr>
            <p:cNvPr id="108560" name="AutoShape 16"/>
            <p:cNvSpPr>
              <a:spLocks noChangeArrowheads="1"/>
            </p:cNvSpPr>
            <p:nvPr/>
          </p:nvSpPr>
          <p:spPr bwMode="auto">
            <a:xfrm>
              <a:off x="4526" y="3206"/>
              <a:ext cx="182" cy="181"/>
            </a:xfrm>
            <a:prstGeom prst="rightArrow">
              <a:avLst>
                <a:gd name="adj1" fmla="val 50278"/>
                <a:gd name="adj2" fmla="val 60220"/>
              </a:avLst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just"/>
              <a:endParaRPr lang="es-PE" sz="2000"/>
            </a:p>
          </p:txBody>
        </p:sp>
      </p:grpSp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PE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altLang="es-PE" dirty="0"/>
              <a:t> </a:t>
            </a:r>
            <a:r>
              <a:rPr lang="en-US" altLang="es-PE" dirty="0" err="1"/>
              <a:t>Evaluación</a:t>
            </a:r>
            <a:r>
              <a:rPr lang="en-US" altLang="es-PE" dirty="0"/>
              <a:t> y </a:t>
            </a:r>
            <a:r>
              <a:rPr lang="en-US" altLang="es-PE" dirty="0" err="1"/>
              <a:t>Modelo</a:t>
            </a:r>
            <a:r>
              <a:rPr lang="en-US" altLang="es-PE" dirty="0"/>
              <a:t> </a:t>
            </a:r>
            <a:r>
              <a:rPr lang="en-US" altLang="es-PE" dirty="0" err="1"/>
              <a:t>Lógico</a:t>
            </a:r>
            <a:r>
              <a:rPr lang="en-US" altLang="es-PE" dirty="0"/>
              <a:t> del </a:t>
            </a:r>
            <a:r>
              <a:rPr lang="en-US" altLang="es-PE" dirty="0" err="1"/>
              <a:t>Programa</a:t>
            </a:r>
            <a:endParaRPr lang="en-US" altLang="es-PE" dirty="0"/>
          </a:p>
        </p:txBody>
      </p:sp>
      <p:sp>
        <p:nvSpPr>
          <p:cNvPr id="108562" name="AutoShape 18"/>
          <p:cNvSpPr>
            <a:spLocks noChangeArrowheads="1"/>
          </p:cNvSpPr>
          <p:nvPr/>
        </p:nvSpPr>
        <p:spPr bwMode="auto">
          <a:xfrm>
            <a:off x="582613" y="3394075"/>
            <a:ext cx="8382000" cy="533400"/>
          </a:xfrm>
          <a:prstGeom prst="roundRect">
            <a:avLst>
              <a:gd name="adj" fmla="val 7435"/>
            </a:avLst>
          </a:prstGeom>
          <a:solidFill>
            <a:schemeClr val="bg1">
              <a:alpha val="6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s-PE" sz="2000"/>
          </a:p>
        </p:txBody>
      </p:sp>
      <p:sp>
        <p:nvSpPr>
          <p:cNvPr id="108563" name="AutoShape 19"/>
          <p:cNvSpPr>
            <a:spLocks noChangeArrowheads="1"/>
          </p:cNvSpPr>
          <p:nvPr/>
        </p:nvSpPr>
        <p:spPr bwMode="auto">
          <a:xfrm>
            <a:off x="582613" y="2316163"/>
            <a:ext cx="8382000" cy="609600"/>
          </a:xfrm>
          <a:prstGeom prst="roundRect">
            <a:avLst>
              <a:gd name="adj" fmla="val 7435"/>
            </a:avLst>
          </a:prstGeom>
          <a:solidFill>
            <a:schemeClr val="bg1">
              <a:alpha val="6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s-PE" sz="2000"/>
          </a:p>
        </p:txBody>
      </p:sp>
      <p:sp>
        <p:nvSpPr>
          <p:cNvPr id="108564" name="Rectangle 20"/>
          <p:cNvSpPr>
            <a:spLocks noChangeArrowheads="1"/>
          </p:cNvSpPr>
          <p:nvPr/>
        </p:nvSpPr>
        <p:spPr bwMode="auto">
          <a:xfrm>
            <a:off x="506413" y="2925763"/>
            <a:ext cx="8458200" cy="468312"/>
          </a:xfrm>
          <a:prstGeom prst="rect">
            <a:avLst/>
          </a:prstGeom>
          <a:noFill/>
          <a:ln w="9525">
            <a:solidFill>
              <a:srgbClr val="333399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es-PE" sz="2000"/>
          </a:p>
        </p:txBody>
      </p:sp>
      <p:cxnSp>
        <p:nvCxnSpPr>
          <p:cNvPr id="108565" name="AutoShape 21"/>
          <p:cNvCxnSpPr>
            <a:cxnSpLocks noChangeShapeType="1"/>
            <a:stCxn id="108564" idx="1"/>
            <a:endCxn id="108566" idx="1"/>
          </p:cNvCxnSpPr>
          <p:nvPr/>
        </p:nvCxnSpPr>
        <p:spPr bwMode="auto">
          <a:xfrm rot="10800000" flipH="1">
            <a:off x="506413" y="1254007"/>
            <a:ext cx="1274762" cy="1905913"/>
          </a:xfrm>
          <a:prstGeom prst="bentConnector3">
            <a:avLst>
              <a:gd name="adj1" fmla="val -17933"/>
            </a:avLst>
          </a:prstGeom>
          <a:noFill/>
          <a:ln w="19050">
            <a:solidFill>
              <a:srgbClr val="3333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566" name="AutoShape 22"/>
          <p:cNvSpPr>
            <a:spLocks noChangeArrowheads="1"/>
          </p:cNvSpPr>
          <p:nvPr/>
        </p:nvSpPr>
        <p:spPr bwMode="auto">
          <a:xfrm>
            <a:off x="1781175" y="692150"/>
            <a:ext cx="6391275" cy="112371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E" altLang="es-PE" sz="2400" b="1" dirty="0">
                <a:solidFill>
                  <a:srgbClr val="000099"/>
                </a:solidFill>
              </a:rPr>
              <a:t>EVALUACION</a:t>
            </a:r>
          </a:p>
          <a:p>
            <a:pPr algn="ctr"/>
            <a:r>
              <a:rPr lang="es-PE" altLang="es-PE" dirty="0">
                <a:solidFill>
                  <a:schemeClr val="accent2"/>
                </a:solidFill>
              </a:rPr>
              <a:t>Examinar la relación de causalidad de cada una de las flechas que conectan los </a:t>
            </a:r>
            <a:r>
              <a:rPr lang="es-PE" altLang="es-PE" b="1" u="sng" dirty="0">
                <a:solidFill>
                  <a:srgbClr val="993300"/>
                </a:solidFill>
              </a:rPr>
              <a:t>Insumos</a:t>
            </a:r>
            <a:r>
              <a:rPr lang="es-PE" altLang="es-PE" dirty="0">
                <a:solidFill>
                  <a:schemeClr val="accent2"/>
                </a:solidFill>
              </a:rPr>
              <a:t>  con el </a:t>
            </a:r>
            <a:r>
              <a:rPr lang="es-PE" altLang="es-PE" b="1" u="sng" dirty="0">
                <a:solidFill>
                  <a:srgbClr val="993300"/>
                </a:solidFill>
              </a:rPr>
              <a:t>Resultado Final</a:t>
            </a:r>
            <a:endParaRPr lang="es-ES" altLang="es-PE" b="1" u="sng" dirty="0">
              <a:solidFill>
                <a:srgbClr val="993300"/>
              </a:solidFill>
            </a:endParaRPr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582613" y="4076700"/>
            <a:ext cx="8204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PE" altLang="es-PE" b="1" u="sng" dirty="0">
                <a:solidFill>
                  <a:schemeClr val="tx2">
                    <a:lumMod val="75000"/>
                  </a:schemeClr>
                </a:solidFill>
              </a:rPr>
              <a:t>Azules:</a:t>
            </a:r>
            <a:r>
              <a:rPr lang="es-PE" altLang="es-P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PE" altLang="es-PE" dirty="0"/>
              <a:t>evaluar la efectividad del Producto [Cortas/anuales] para lograr el </a:t>
            </a:r>
            <a:r>
              <a:rPr lang="es-PE" altLang="es-PE" dirty="0" smtClean="0"/>
              <a:t/>
            </a:r>
            <a:br>
              <a:rPr lang="es-PE" altLang="es-PE" dirty="0" smtClean="0"/>
            </a:br>
            <a:r>
              <a:rPr lang="es-PE" altLang="es-PE" dirty="0" smtClean="0"/>
              <a:t>resultado </a:t>
            </a:r>
            <a:r>
              <a:rPr lang="es-PE" altLang="es-PE" dirty="0"/>
              <a:t>inmediato. Orientado a mejorar la selección de las intervenciones</a:t>
            </a: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582613" y="4869160"/>
            <a:ext cx="81692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PE" altLang="es-PE" b="1" u="sng" dirty="0">
                <a:solidFill>
                  <a:schemeClr val="tx2">
                    <a:lumMod val="75000"/>
                  </a:schemeClr>
                </a:solidFill>
              </a:rPr>
              <a:t>Azules</a:t>
            </a:r>
            <a:r>
              <a:rPr lang="es-PE" altLang="es-PE" b="1" u="sng" dirty="0">
                <a:solidFill>
                  <a:schemeClr val="accent2"/>
                </a:solidFill>
              </a:rPr>
              <a:t> y </a:t>
            </a:r>
            <a:r>
              <a:rPr lang="es-PE" altLang="es-PE" b="1" u="sng" dirty="0">
                <a:solidFill>
                  <a:srgbClr val="993300"/>
                </a:solidFill>
              </a:rPr>
              <a:t>Rojas</a:t>
            </a:r>
            <a:r>
              <a:rPr lang="es-PE" altLang="es-PE" b="1" u="sng" dirty="0">
                <a:solidFill>
                  <a:schemeClr val="accent2"/>
                </a:solidFill>
              </a:rPr>
              <a:t>:</a:t>
            </a:r>
            <a:r>
              <a:rPr lang="es-PE" altLang="es-PE" dirty="0"/>
              <a:t> evaluar la efectividad del Programa </a:t>
            </a:r>
            <a:br>
              <a:rPr lang="es-PE" altLang="es-PE" dirty="0"/>
            </a:br>
            <a:r>
              <a:rPr lang="es-PE" altLang="es-PE" dirty="0"/>
              <a:t>[cada 3 a 4 años]. Orientado a revisar el abordaje estratégico del programa</a:t>
            </a:r>
          </a:p>
        </p:txBody>
      </p:sp>
      <p:sp>
        <p:nvSpPr>
          <p:cNvPr id="108569" name="Text Box 25"/>
          <p:cNvSpPr txBox="1">
            <a:spLocks noChangeArrowheads="1"/>
          </p:cNvSpPr>
          <p:nvPr/>
        </p:nvSpPr>
        <p:spPr bwMode="auto">
          <a:xfrm>
            <a:off x="600568" y="5753100"/>
            <a:ext cx="82624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PE" altLang="es-PE" b="1" dirty="0" smtClean="0">
                <a:solidFill>
                  <a:srgbClr val="00B050"/>
                </a:solidFill>
              </a:rPr>
              <a:t>Verdes:</a:t>
            </a:r>
            <a:r>
              <a:rPr lang="es-PE" altLang="es-PE" dirty="0" smtClean="0"/>
              <a:t> </a:t>
            </a:r>
            <a:r>
              <a:rPr lang="es-PE" altLang="es-PE" dirty="0"/>
              <a:t>E</a:t>
            </a:r>
            <a:r>
              <a:rPr lang="es-PE" altLang="es-PE" dirty="0" smtClean="0"/>
              <a:t>valuar </a:t>
            </a:r>
            <a:r>
              <a:rPr lang="es-PE" altLang="es-PE" dirty="0"/>
              <a:t>la eficiencia y productividad de los procesos para producir los</a:t>
            </a:r>
            <a:br>
              <a:rPr lang="es-PE" altLang="es-PE" dirty="0"/>
            </a:br>
            <a:r>
              <a:rPr lang="es-PE" altLang="es-PE" dirty="0"/>
              <a:t>PRODUCTOS [de 3 a 4 meses /muy cortas]. Orientado a mejorar la gestión</a:t>
            </a:r>
          </a:p>
          <a:p>
            <a:pPr algn="just"/>
            <a:r>
              <a:rPr lang="es-PE" altLang="es-PE" dirty="0"/>
              <a:t>de la entrega de los servicios de las Unidades </a:t>
            </a:r>
            <a:r>
              <a:rPr lang="es-PE" altLang="es-PE" dirty="0" smtClean="0"/>
              <a:t>Ejecutoras.</a:t>
            </a:r>
            <a:endParaRPr lang="es-PE" altLang="es-PE" dirty="0"/>
          </a:p>
        </p:txBody>
      </p:sp>
    </p:spTree>
    <p:extLst>
      <p:ext uri="{BB962C8B-B14F-4D97-AF65-F5344CB8AC3E}">
        <p14:creationId xmlns:p14="http://schemas.microsoft.com/office/powerpoint/2010/main" val="14838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A73F-59EE-4430-BEFE-A2188DB67C6E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4579"/>
          <a:stretch>
            <a:fillRect/>
          </a:stretch>
        </p:blipFill>
        <p:spPr bwMode="auto">
          <a:xfrm>
            <a:off x="0" y="692696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0" y="-27384"/>
            <a:ext cx="9144000" cy="523220"/>
          </a:xfrm>
          <a:prstGeom prst="rect">
            <a:avLst/>
          </a:prstGeom>
          <a:solidFill>
            <a:srgbClr val="99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Herramientas de seguimiento al Gasto: Consulta Amigable 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10550" y="6239053"/>
            <a:ext cx="913345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B</a:t>
            </a:r>
            <a:r>
              <a:rPr lang="es-ES_tradnl" dirty="0" smtClean="0">
                <a:latin typeface="+mn-lt"/>
              </a:rPr>
              <a:t>rinda información del  gasto público hasta el nivel de detalle de específica. Se actualiza diariamente</a:t>
            </a:r>
            <a:endParaRPr lang="es-P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49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  <a:solidFill>
            <a:srgbClr val="990000"/>
          </a:solidFill>
        </p:spPr>
        <p:txBody>
          <a:bodyPr>
            <a:noAutofit/>
          </a:bodyPr>
          <a:lstStyle/>
          <a:p>
            <a:r>
              <a:rPr lang="es-PE" sz="2800" b="1" dirty="0" smtClean="0">
                <a:solidFill>
                  <a:schemeClr val="bg1"/>
                </a:solidFill>
              </a:rPr>
              <a:t>Seguimiento y Evaluación de la Implementación de los PP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4016" y="1412776"/>
            <a:ext cx="8892480" cy="4525963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es-PE" dirty="0" smtClean="0"/>
              <a:t>Análisis de la </a:t>
            </a:r>
            <a:r>
              <a:rPr lang="es-PE" b="1" dirty="0" smtClean="0"/>
              <a:t>evolución presupuestal y protección del presupuesto</a:t>
            </a:r>
            <a:r>
              <a:rPr lang="es-PE" dirty="0" smtClean="0"/>
              <a:t> asignado a cada PP.</a:t>
            </a:r>
          </a:p>
          <a:p>
            <a:pPr marL="571500" indent="-571500" algn="just">
              <a:buFont typeface="+mj-lt"/>
              <a:buAutoNum type="romanUcPeriod"/>
            </a:pPr>
            <a:endParaRPr lang="es-PE" dirty="0" smtClean="0"/>
          </a:p>
          <a:p>
            <a:pPr marL="571500" indent="-571500" algn="just">
              <a:buFont typeface="+mj-lt"/>
              <a:buAutoNum type="romanUcPeriod"/>
            </a:pPr>
            <a:r>
              <a:rPr lang="es-PE" dirty="0" smtClean="0"/>
              <a:t>Análisis de la </a:t>
            </a:r>
            <a:r>
              <a:rPr lang="es-PE" b="1" dirty="0" smtClean="0"/>
              <a:t>ejecución presupuestal </a:t>
            </a:r>
            <a:r>
              <a:rPr lang="es-PE" dirty="0" smtClean="0"/>
              <a:t>por categoría presupuestal/FF/Genérica de gasto.</a:t>
            </a:r>
          </a:p>
          <a:p>
            <a:pPr marL="571500" indent="-571500" algn="just">
              <a:buFont typeface="+mj-lt"/>
              <a:buAutoNum type="romanUcPeriod"/>
            </a:pPr>
            <a:endParaRPr lang="es-PE" dirty="0" smtClean="0"/>
          </a:p>
          <a:p>
            <a:pPr marL="571500" indent="-571500" algn="just">
              <a:buFont typeface="+mj-lt"/>
              <a:buAutoNum type="romanUcPeriod"/>
            </a:pPr>
            <a:r>
              <a:rPr lang="es-PE" dirty="0" smtClean="0"/>
              <a:t>Análisis de la </a:t>
            </a:r>
            <a:r>
              <a:rPr lang="es-PE" b="1" dirty="0" smtClean="0"/>
              <a:t>calidad del gasto</a:t>
            </a:r>
            <a:r>
              <a:rPr lang="es-PE" dirty="0" smtClean="0"/>
              <a:t>: Priorización y oportunidad en la ejecución presupuestal.</a:t>
            </a:r>
          </a:p>
          <a:p>
            <a:pPr marL="571500" indent="-571500" algn="just">
              <a:buFont typeface="+mj-lt"/>
              <a:buAutoNum type="romanUcPeriod"/>
            </a:pPr>
            <a:endParaRPr lang="es-PE" dirty="0" smtClean="0"/>
          </a:p>
          <a:p>
            <a:pPr marL="571500" indent="-571500" algn="just">
              <a:buFont typeface="+mj-lt"/>
              <a:buAutoNum type="romanUcPeriod"/>
            </a:pPr>
            <a:r>
              <a:rPr lang="es-PE" dirty="0" smtClean="0"/>
              <a:t>Análisis del </a:t>
            </a:r>
            <a:r>
              <a:rPr lang="es-PE" b="1" dirty="0" smtClean="0"/>
              <a:t>desempeño</a:t>
            </a:r>
            <a:r>
              <a:rPr lang="es-PE" dirty="0" smtClean="0"/>
              <a:t>: Indicadores de producto y efecto en el resultado por PP.</a:t>
            </a:r>
          </a:p>
          <a:p>
            <a:pPr algn="just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18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09895"/>
              </p:ext>
            </p:extLst>
          </p:nvPr>
        </p:nvGraphicFramePr>
        <p:xfrm>
          <a:off x="144016" y="1484784"/>
          <a:ext cx="8892480" cy="4536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2544"/>
                <a:gridCol w="942797"/>
                <a:gridCol w="3040262"/>
                <a:gridCol w="1576877"/>
              </a:tblGrid>
              <a:tr h="476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>
                          <a:effectLst/>
                        </a:rPr>
                        <a:t>Contenido</a:t>
                      </a:r>
                      <a:endParaRPr lang="es-P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>
                          <a:effectLst/>
                        </a:rPr>
                        <a:t>Fuente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>
                          <a:effectLst/>
                        </a:rPr>
                        <a:t>Objetivo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>
                          <a:effectLst/>
                        </a:rPr>
                        <a:t>Responsable</a:t>
                      </a:r>
                      <a:endParaRPr lang="es-PE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59860">
                <a:tc>
                  <a:txBody>
                    <a:bodyPr/>
                    <a:lstStyle/>
                    <a:p>
                      <a:pPr marL="8001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s-ES" sz="1800" dirty="0" smtClean="0">
                        <a:effectLst/>
                      </a:endParaRPr>
                    </a:p>
                    <a:p>
                      <a:pPr marL="449263" indent="-3587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s-ES" sz="2000" dirty="0" smtClean="0">
                          <a:effectLst/>
                        </a:rPr>
                        <a:t>Evolución </a:t>
                      </a:r>
                      <a:r>
                        <a:rPr lang="es-ES" sz="2000" dirty="0">
                          <a:effectLst/>
                        </a:rPr>
                        <a:t>presupuestal  </a:t>
                      </a:r>
                      <a:r>
                        <a:rPr lang="es-PE" sz="2000" dirty="0" smtClean="0">
                          <a:effectLst/>
                        </a:rPr>
                        <a:t>según categoría</a:t>
                      </a:r>
                    </a:p>
                    <a:p>
                      <a:pPr marL="449263" indent="-3587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s-PE" sz="2000" dirty="0" smtClean="0">
                        <a:effectLst/>
                      </a:endParaRPr>
                    </a:p>
                    <a:p>
                      <a:pPr marL="449263" indent="-3587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s-ES" sz="2000" dirty="0" smtClean="0">
                          <a:effectLst/>
                        </a:rPr>
                        <a:t>Evolución </a:t>
                      </a:r>
                      <a:r>
                        <a:rPr lang="es-ES" sz="2000" dirty="0">
                          <a:effectLst/>
                        </a:rPr>
                        <a:t>presupuestal de programas </a:t>
                      </a:r>
                      <a:r>
                        <a:rPr lang="es-ES" sz="2000" dirty="0" smtClean="0">
                          <a:effectLst/>
                        </a:rPr>
                        <a:t>presupuestales </a:t>
                      </a:r>
                      <a:r>
                        <a:rPr lang="es-ES" sz="2000" dirty="0">
                          <a:effectLst/>
                        </a:rPr>
                        <a:t>por toda </a:t>
                      </a:r>
                      <a:r>
                        <a:rPr lang="es-ES" sz="2000" dirty="0" smtClean="0">
                          <a:effectLst/>
                        </a:rPr>
                        <a:t>fuente</a:t>
                      </a:r>
                      <a:r>
                        <a:rPr lang="es-ES" sz="2000" baseline="0" dirty="0" smtClean="0">
                          <a:effectLst/>
                        </a:rPr>
                        <a:t>, </a:t>
                      </a:r>
                      <a:r>
                        <a:rPr lang="es-ES" sz="2000" dirty="0" smtClean="0">
                          <a:effectLst/>
                        </a:rPr>
                        <a:t>genérica </a:t>
                      </a:r>
                      <a:r>
                        <a:rPr lang="es-ES" sz="2000" dirty="0">
                          <a:effectLst/>
                        </a:rPr>
                        <a:t>bienes y </a:t>
                      </a:r>
                      <a:r>
                        <a:rPr lang="es-ES" sz="2000" dirty="0" smtClean="0">
                          <a:effectLst/>
                        </a:rPr>
                        <a:t>servicios y activos no</a:t>
                      </a:r>
                      <a:r>
                        <a:rPr lang="es-ES" sz="2000" baseline="0" dirty="0" smtClean="0">
                          <a:effectLst/>
                        </a:rPr>
                        <a:t> financieros</a:t>
                      </a:r>
                      <a:r>
                        <a:rPr lang="es-ES" sz="2000" dirty="0" smtClean="0">
                          <a:effectLst/>
                        </a:rPr>
                        <a:t>.</a:t>
                      </a: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s-PE" sz="1800" dirty="0" smtClean="0"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* Setiembre y Febrero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E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SIAF </a:t>
                      </a:r>
                      <a:endParaRPr lang="es-PE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PIM 2010-2014</a:t>
                      </a:r>
                      <a:endParaRPr lang="es-P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>
                          <a:effectLst/>
                        </a:rPr>
                        <a:t>Conocer la evolución y la preservación </a:t>
                      </a:r>
                      <a:r>
                        <a:rPr lang="es-PE" sz="1800" dirty="0" smtClean="0">
                          <a:effectLst/>
                        </a:rPr>
                        <a:t>de </a:t>
                      </a:r>
                      <a:r>
                        <a:rPr lang="es-PE" sz="1800" dirty="0">
                          <a:effectLst/>
                        </a:rPr>
                        <a:t>los recursos asignados a los PP, </a:t>
                      </a:r>
                      <a:r>
                        <a:rPr lang="es-PE" sz="1800" dirty="0" smtClean="0">
                          <a:effectLst/>
                        </a:rPr>
                        <a:t>a nivel de UE y GR, durante </a:t>
                      </a:r>
                      <a:r>
                        <a:rPr lang="es-PE" sz="1800" dirty="0">
                          <a:effectLst/>
                        </a:rPr>
                        <a:t>los periodos de evaluación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>
                          <a:effectLst/>
                        </a:rPr>
                        <a:t>Permite </a:t>
                      </a:r>
                      <a:r>
                        <a:rPr lang="es-PE" sz="1800" dirty="0" smtClean="0">
                          <a:effectLst/>
                        </a:rPr>
                        <a:t>identificar </a:t>
                      </a:r>
                      <a:r>
                        <a:rPr lang="es-PE" sz="1800" dirty="0">
                          <a:effectLst/>
                        </a:rPr>
                        <a:t>modificaciones presupuestarias injustificadas que afectan los recursos asignados a los PP. </a:t>
                      </a:r>
                      <a:endParaRPr lang="es-P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>
                          <a:effectLst/>
                        </a:rPr>
                        <a:t>Oficina de Planeamiento y presupuesto de </a:t>
                      </a:r>
                      <a:r>
                        <a:rPr lang="es-PE" sz="1800" dirty="0" smtClean="0">
                          <a:effectLst/>
                        </a:rPr>
                        <a:t>UE/Sector/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MEF</a:t>
                      </a:r>
                      <a:endParaRPr lang="es-PE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1200329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9875" marR="0" lvl="0" indent="-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I. Evolución presupuestal de los Programas Presupuestales consolidado y por PP; PIA: 2010-2015 y PIM: 2010-2014:</a:t>
            </a:r>
            <a:r>
              <a:rPr lang="es-PE" altLang="es-PE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Total y bienes/servicios.</a:t>
            </a:r>
            <a:endParaRPr kumimoji="0" lang="es-PE" altLang="es-PE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 r="7751" b="48106"/>
          <a:stretch/>
        </p:blipFill>
        <p:spPr bwMode="auto">
          <a:xfrm>
            <a:off x="0" y="1340768"/>
            <a:ext cx="91440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Evolución presupuestal según Categoría Presupuestal por Nivel de Gobierno: PIA-PIM: 2011-2014 Total. </a:t>
            </a:r>
            <a:endParaRPr kumimoji="0" lang="es-PE" altLang="es-P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826" r="1176" b="76894"/>
          <a:stretch/>
        </p:blipFill>
        <p:spPr bwMode="auto">
          <a:xfrm>
            <a:off x="0" y="4221088"/>
            <a:ext cx="9144000" cy="119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Evolución presupuestal según Categoría Presupuestal:</a:t>
            </a:r>
            <a:r>
              <a:rPr kumimoji="0" lang="es-PE" altLang="es-PE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 Amazonas: PIA-PIM: 2010-2014 Total</a:t>
            </a:r>
            <a:endParaRPr kumimoji="0" lang="es-PE" altLang="es-P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80682" r="1176" b="9280"/>
          <a:stretch/>
        </p:blipFill>
        <p:spPr bwMode="auto">
          <a:xfrm>
            <a:off x="0" y="5197624"/>
            <a:ext cx="9144000" cy="14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13826" r="11079" b="66856"/>
          <a:stretch/>
        </p:blipFill>
        <p:spPr bwMode="auto">
          <a:xfrm>
            <a:off x="0" y="1124744"/>
            <a:ext cx="9144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9091" y="1844824"/>
            <a:ext cx="109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Educación y Salud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15359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715"/>
            <a:ext cx="9144000" cy="83099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Protección presupuestal de los Programas Presupuestales: PIA: 2010-2015</a:t>
            </a:r>
            <a:endParaRPr kumimoji="0" lang="es-PE" altLang="es-P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t="8859" r="1054" b="10423"/>
          <a:stretch>
            <a:fillRect/>
          </a:stretch>
        </p:blipFill>
        <p:spPr bwMode="auto">
          <a:xfrm>
            <a:off x="0" y="1052736"/>
            <a:ext cx="9144000" cy="561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2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" r="23022" b="61028"/>
          <a:stretch>
            <a:fillRect/>
          </a:stretch>
        </p:blipFill>
        <p:spPr bwMode="auto">
          <a:xfrm>
            <a:off x="0" y="1340768"/>
            <a:ext cx="914399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5715"/>
            <a:ext cx="9144000" cy="83099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Protección presupuestal de los Programas Presupuestales: PIA: 2010-2015 Total Amazonas </a:t>
            </a:r>
            <a:endParaRPr kumimoji="0" lang="es-PE" altLang="es-P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Protección presupuestal de los Programas Presupuestales: PIA: 2014-2015:</a:t>
            </a:r>
            <a:r>
              <a:rPr kumimoji="0" lang="es-PE" altLang="es-PE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PE" altLang="es-PE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Bienes y Servicios. Amazonas</a:t>
            </a:r>
            <a:endParaRPr kumimoji="0" lang="es-PE" altLang="es-P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t="8000" r="20233" b="50840"/>
          <a:stretch/>
        </p:blipFill>
        <p:spPr>
          <a:xfrm>
            <a:off x="0" y="971436"/>
            <a:ext cx="9144000" cy="56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990000"/>
          </a:solidFill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chemeClr val="bg1"/>
                </a:solidFill>
              </a:rPr>
              <a:t>Financiamiento de los Programas Presupuestales:</a:t>
            </a:r>
            <a:br>
              <a:rPr lang="es-PE" sz="3200" b="1" dirty="0" smtClean="0">
                <a:solidFill>
                  <a:schemeClr val="bg1"/>
                </a:solidFill>
              </a:rPr>
            </a:br>
            <a:r>
              <a:rPr lang="es-PE" sz="3200" b="1" dirty="0" smtClean="0">
                <a:solidFill>
                  <a:schemeClr val="bg1"/>
                </a:solidFill>
              </a:rPr>
              <a:t>Donaciones y Transferencias (SIS) </a:t>
            </a:r>
            <a:endParaRPr lang="es-PE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873499"/>
              </p:ext>
            </p:extLst>
          </p:nvPr>
        </p:nvGraphicFramePr>
        <p:xfrm>
          <a:off x="107504" y="1161277"/>
          <a:ext cx="8928992" cy="558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23204"/>
              </p:ext>
            </p:extLst>
          </p:nvPr>
        </p:nvGraphicFramePr>
        <p:xfrm>
          <a:off x="899592" y="1772816"/>
          <a:ext cx="7073899" cy="7620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42293"/>
                <a:gridCol w="761658"/>
                <a:gridCol w="761658"/>
                <a:gridCol w="761658"/>
                <a:gridCol w="761658"/>
                <a:gridCol w="761658"/>
                <a:gridCol w="761658"/>
                <a:gridCol w="76165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PIM2009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PIM2010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PIM2011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PIM2012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PIM2013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PIM2014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RATIO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PRESUPUESTO CAS EN PP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57,404,547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160,508,982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326,601,829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536,529,788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640,120,799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718,376,473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PRESUPUESTO SIS EN PP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105,968,749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145,590,846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178,803,519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200,488,086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400,665,981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411,997,291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PRESUPUESTO SIS TOTAL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414,886,688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452,812,058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 dirty="0">
                          <a:effectLst/>
                        </a:rPr>
                        <a:t>454,551,158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490,106,570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763,086,985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u="none" strike="noStrike">
                          <a:effectLst/>
                        </a:rPr>
                        <a:t>907,128,484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4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II. Ejecución presupuestal de los PP: PIM VS Ejecución en bienes/servicios</a:t>
            </a:r>
            <a:endParaRPr kumimoji="0" lang="es-PE" altLang="es-P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45186"/>
              </p:ext>
            </p:extLst>
          </p:nvPr>
        </p:nvGraphicFramePr>
        <p:xfrm>
          <a:off x="0" y="1019637"/>
          <a:ext cx="9144000" cy="5838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5856"/>
                <a:gridCol w="1800200"/>
                <a:gridCol w="2448272"/>
                <a:gridCol w="1619672"/>
              </a:tblGrid>
              <a:tr h="716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Contenido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Fuente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Objetivo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Responsable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1602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1. </a:t>
                      </a:r>
                      <a:r>
                        <a:rPr lang="es-ES" sz="2000" dirty="0">
                          <a:effectLst/>
                        </a:rPr>
                        <a:t>Ejecución presupuestal  en RO y Donaciones y Transferencias. Genérica bienes y servicios y Activos No Financieros. Cuadro Nº 3 y (4)*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SIAF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PIM VS EJEC 2014 (Valores y %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Conocer cuánto y qué % del presupuesto </a:t>
                      </a:r>
                      <a:r>
                        <a:rPr lang="es-PE" sz="2000" dirty="0" smtClean="0">
                          <a:effectLst/>
                        </a:rPr>
                        <a:t>asignado a los PP es </a:t>
                      </a:r>
                      <a:r>
                        <a:rPr lang="es-PE" sz="2000" dirty="0">
                          <a:effectLst/>
                        </a:rPr>
                        <a:t>ejecutado </a:t>
                      </a:r>
                      <a:r>
                        <a:rPr lang="es-PE" sz="2000" dirty="0" smtClean="0">
                          <a:effectLst/>
                        </a:rPr>
                        <a:t>a nivel regional y en cada </a:t>
                      </a:r>
                      <a:r>
                        <a:rPr lang="es-PE" sz="2000" dirty="0">
                          <a:effectLst/>
                        </a:rPr>
                        <a:t>UE a la fecha más </a:t>
                      </a:r>
                      <a:r>
                        <a:rPr lang="es-PE" sz="2000" dirty="0" smtClean="0">
                          <a:effectLst/>
                        </a:rPr>
                        <a:t>reciente.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 smtClean="0">
                          <a:effectLst/>
                        </a:rPr>
                        <a:t>Permite </a:t>
                      </a:r>
                      <a:r>
                        <a:rPr lang="es-PE" sz="2000" dirty="0">
                          <a:effectLst/>
                        </a:rPr>
                        <a:t>identificar </a:t>
                      </a:r>
                      <a:r>
                        <a:rPr lang="es-PE" sz="2000" dirty="0" smtClean="0">
                          <a:effectLst/>
                        </a:rPr>
                        <a:t>nudos críticos y deficiencias de ejecución en</a:t>
                      </a:r>
                      <a:r>
                        <a:rPr lang="es-PE" sz="2000" baseline="0" dirty="0" smtClean="0">
                          <a:effectLst/>
                        </a:rPr>
                        <a:t> algunas específicas de gasto, para </a:t>
                      </a:r>
                      <a:r>
                        <a:rPr lang="es-PE" sz="2000" dirty="0" smtClean="0">
                          <a:effectLst/>
                        </a:rPr>
                        <a:t>proponer ajustes.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Oficina de Planeamiento y presupuesto de </a:t>
                      </a:r>
                      <a:r>
                        <a:rPr lang="es-PE" sz="2000" dirty="0" smtClean="0">
                          <a:effectLst/>
                        </a:rPr>
                        <a:t> UE/GR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8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5508104" y="4462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Monitoreo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(Bases de Datos)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Line 2"/>
          <p:cNvSpPr>
            <a:spLocks noChangeShapeType="1"/>
          </p:cNvSpPr>
          <p:nvPr/>
        </p:nvSpPr>
        <p:spPr bwMode="auto">
          <a:xfrm rot="5400000">
            <a:off x="4260846" y="2963561"/>
            <a:ext cx="0" cy="72478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813353" y="6371481"/>
            <a:ext cx="8937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dirty="0" smtClean="0">
                <a:latin typeface="+mn-lt"/>
              </a:rPr>
              <a:t>Tiempo</a:t>
            </a:r>
            <a:endParaRPr lang="es-ES" dirty="0" smtClean="0">
              <a:latin typeface="+mn-lt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411760" y="4482007"/>
            <a:ext cx="4143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 dirty="0">
                <a:solidFill>
                  <a:srgbClr val="CC3300"/>
                </a:solidFill>
                <a:latin typeface="+mn-lt"/>
              </a:rPr>
              <a:t>SERVICIO FINAL [</a:t>
            </a:r>
            <a:r>
              <a:rPr lang="es-ES_tradnl" sz="2000" b="1" dirty="0" smtClean="0">
                <a:solidFill>
                  <a:srgbClr val="CC3300"/>
                </a:solidFill>
                <a:latin typeface="+mn-lt"/>
              </a:rPr>
              <a:t>producto/Actividad]</a:t>
            </a:r>
            <a:endParaRPr lang="es-ES" sz="2000" b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-565042" flipV="1">
            <a:off x="1768785" y="5441187"/>
            <a:ext cx="4421339" cy="276653"/>
          </a:xfrm>
          <a:custGeom>
            <a:avLst/>
            <a:gdLst>
              <a:gd name="T0" fmla="*/ 0 w 1248"/>
              <a:gd name="T1" fmla="*/ 2147483647 h 208"/>
              <a:gd name="T2" fmla="*/ 2147483647 w 1248"/>
              <a:gd name="T3" fmla="*/ 2147483647 h 208"/>
              <a:gd name="T4" fmla="*/ 2147483647 w 1248"/>
              <a:gd name="T5" fmla="*/ 2147483647 h 208"/>
              <a:gd name="T6" fmla="*/ 2147483647 w 1248"/>
              <a:gd name="T7" fmla="*/ 2147483647 h 208"/>
              <a:gd name="T8" fmla="*/ 2147483647 w 1248"/>
              <a:gd name="T9" fmla="*/ 2147483647 h 208"/>
              <a:gd name="T10" fmla="*/ 2147483647 w 1248"/>
              <a:gd name="T11" fmla="*/ 2147483647 h 208"/>
              <a:gd name="T12" fmla="*/ 2147483647 w 1248"/>
              <a:gd name="T13" fmla="*/ 2147483647 h 208"/>
              <a:gd name="T14" fmla="*/ 2147483647 w 1248"/>
              <a:gd name="T15" fmla="*/ 2147483647 h 208"/>
              <a:gd name="T16" fmla="*/ 2147483647 w 1248"/>
              <a:gd name="T17" fmla="*/ 2147483647 h 208"/>
              <a:gd name="T18" fmla="*/ 2147483647 w 1248"/>
              <a:gd name="T19" fmla="*/ 2147483647 h 2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8"/>
              <a:gd name="T31" fmla="*/ 0 h 208"/>
              <a:gd name="T32" fmla="*/ 1248 w 1248"/>
              <a:gd name="T33" fmla="*/ 208 h 2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8" h="208">
                <a:moveTo>
                  <a:pt x="0" y="112"/>
                </a:moveTo>
                <a:cubicBezTo>
                  <a:pt x="48" y="56"/>
                  <a:pt x="96" y="0"/>
                  <a:pt x="144" y="16"/>
                </a:cubicBezTo>
                <a:cubicBezTo>
                  <a:pt x="192" y="32"/>
                  <a:pt x="240" y="208"/>
                  <a:pt x="288" y="208"/>
                </a:cubicBezTo>
                <a:cubicBezTo>
                  <a:pt x="336" y="208"/>
                  <a:pt x="384" y="16"/>
                  <a:pt x="432" y="16"/>
                </a:cubicBezTo>
                <a:cubicBezTo>
                  <a:pt x="480" y="16"/>
                  <a:pt x="528" y="208"/>
                  <a:pt x="576" y="208"/>
                </a:cubicBezTo>
                <a:cubicBezTo>
                  <a:pt x="624" y="208"/>
                  <a:pt x="672" y="16"/>
                  <a:pt x="720" y="16"/>
                </a:cubicBezTo>
                <a:cubicBezTo>
                  <a:pt x="768" y="16"/>
                  <a:pt x="824" y="208"/>
                  <a:pt x="864" y="208"/>
                </a:cubicBezTo>
                <a:cubicBezTo>
                  <a:pt x="904" y="208"/>
                  <a:pt x="928" y="32"/>
                  <a:pt x="960" y="16"/>
                </a:cubicBezTo>
                <a:cubicBezTo>
                  <a:pt x="992" y="0"/>
                  <a:pt x="1008" y="96"/>
                  <a:pt x="1056" y="112"/>
                </a:cubicBezTo>
                <a:cubicBezTo>
                  <a:pt x="1104" y="128"/>
                  <a:pt x="1176" y="120"/>
                  <a:pt x="1248" y="112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7990" y="5479481"/>
            <a:ext cx="1295400" cy="504825"/>
            <a:chOff x="431" y="3475"/>
            <a:chExt cx="1043" cy="5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31" y="3475"/>
              <a:ext cx="226" cy="545"/>
              <a:chOff x="431" y="3475"/>
              <a:chExt cx="226" cy="545"/>
            </a:xfrm>
          </p:grpSpPr>
          <p:sp>
            <p:nvSpPr>
              <p:cNvPr id="98" name="Oval 8"/>
              <p:cNvSpPr>
                <a:spLocks noChangeArrowheads="1"/>
              </p:cNvSpPr>
              <p:nvPr/>
            </p:nvSpPr>
            <p:spPr bwMode="auto">
              <a:xfrm>
                <a:off x="476" y="3475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Line 9"/>
              <p:cNvSpPr>
                <a:spLocks noChangeShapeType="1"/>
              </p:cNvSpPr>
              <p:nvPr/>
            </p:nvSpPr>
            <p:spPr bwMode="auto">
              <a:xfrm>
                <a:off x="567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00" name="Line 10"/>
              <p:cNvSpPr>
                <a:spLocks noChangeShapeType="1"/>
              </p:cNvSpPr>
              <p:nvPr/>
            </p:nvSpPr>
            <p:spPr bwMode="auto">
              <a:xfrm flipH="1">
                <a:off x="476" y="3838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01" name="Line 11"/>
              <p:cNvSpPr>
                <a:spLocks noChangeShapeType="1"/>
              </p:cNvSpPr>
              <p:nvPr/>
            </p:nvSpPr>
            <p:spPr bwMode="auto">
              <a:xfrm flipH="1">
                <a:off x="431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02" name="Line 12"/>
              <p:cNvSpPr>
                <a:spLocks noChangeShapeType="1"/>
              </p:cNvSpPr>
              <p:nvPr/>
            </p:nvSpPr>
            <p:spPr bwMode="auto">
              <a:xfrm>
                <a:off x="567" y="3838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03" name="Line 13"/>
              <p:cNvSpPr>
                <a:spLocks noChangeShapeType="1"/>
              </p:cNvSpPr>
              <p:nvPr/>
            </p:nvSpPr>
            <p:spPr bwMode="auto">
              <a:xfrm>
                <a:off x="612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04" name="Line 14"/>
              <p:cNvSpPr>
                <a:spLocks noChangeShapeType="1"/>
              </p:cNvSpPr>
              <p:nvPr/>
            </p:nvSpPr>
            <p:spPr bwMode="auto">
              <a:xfrm flipH="1">
                <a:off x="476" y="3657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05" name="Line 15"/>
              <p:cNvSpPr>
                <a:spLocks noChangeShapeType="1"/>
              </p:cNvSpPr>
              <p:nvPr/>
            </p:nvSpPr>
            <p:spPr bwMode="auto">
              <a:xfrm>
                <a:off x="567" y="3657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566" y="3521"/>
              <a:ext cx="227" cy="499"/>
              <a:chOff x="839" y="3430"/>
              <a:chExt cx="227" cy="545"/>
            </a:xfrm>
          </p:grpSpPr>
          <p:sp>
            <p:nvSpPr>
              <p:cNvPr id="87" name="Oval 17"/>
              <p:cNvSpPr>
                <a:spLocks noChangeArrowheads="1"/>
              </p:cNvSpPr>
              <p:nvPr/>
            </p:nvSpPr>
            <p:spPr bwMode="auto">
              <a:xfrm>
                <a:off x="884" y="3430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Line 18"/>
              <p:cNvSpPr>
                <a:spLocks noChangeShapeType="1"/>
              </p:cNvSpPr>
              <p:nvPr/>
            </p:nvSpPr>
            <p:spPr bwMode="auto">
              <a:xfrm>
                <a:off x="975" y="3521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89" name="Line 19"/>
              <p:cNvSpPr>
                <a:spLocks noChangeShapeType="1"/>
              </p:cNvSpPr>
              <p:nvPr/>
            </p:nvSpPr>
            <p:spPr bwMode="auto">
              <a:xfrm flipH="1">
                <a:off x="884" y="3793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90" name="Line 20"/>
              <p:cNvSpPr>
                <a:spLocks noChangeShapeType="1"/>
              </p:cNvSpPr>
              <p:nvPr/>
            </p:nvSpPr>
            <p:spPr bwMode="auto">
              <a:xfrm flipH="1">
                <a:off x="839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91" name="Line 21"/>
              <p:cNvSpPr>
                <a:spLocks noChangeShapeType="1"/>
              </p:cNvSpPr>
              <p:nvPr/>
            </p:nvSpPr>
            <p:spPr bwMode="auto">
              <a:xfrm>
                <a:off x="975" y="3793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92" name="Line 22"/>
              <p:cNvSpPr>
                <a:spLocks noChangeShapeType="1"/>
              </p:cNvSpPr>
              <p:nvPr/>
            </p:nvSpPr>
            <p:spPr bwMode="auto">
              <a:xfrm>
                <a:off x="1020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93" name="Line 23"/>
              <p:cNvSpPr>
                <a:spLocks noChangeShapeType="1"/>
              </p:cNvSpPr>
              <p:nvPr/>
            </p:nvSpPr>
            <p:spPr bwMode="auto">
              <a:xfrm flipH="1">
                <a:off x="884" y="3612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94" name="Line 24"/>
              <p:cNvSpPr>
                <a:spLocks noChangeShapeType="1"/>
              </p:cNvSpPr>
              <p:nvPr/>
            </p:nvSpPr>
            <p:spPr bwMode="auto">
              <a:xfrm>
                <a:off x="975" y="3612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95" name="AutoShape 25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182" cy="1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26"/>
              <p:cNvSpPr>
                <a:spLocks/>
              </p:cNvSpPr>
              <p:nvPr/>
            </p:nvSpPr>
            <p:spPr bwMode="auto">
              <a:xfrm>
                <a:off x="839" y="3475"/>
                <a:ext cx="52" cy="54"/>
              </a:xfrm>
              <a:custGeom>
                <a:avLst/>
                <a:gdLst>
                  <a:gd name="T0" fmla="*/ 45 w 52"/>
                  <a:gd name="T1" fmla="*/ 0 h 54"/>
                  <a:gd name="T2" fmla="*/ 45 w 52"/>
                  <a:gd name="T3" fmla="*/ 46 h 54"/>
                  <a:gd name="T4" fmla="*/ 0 w 52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54"/>
                  <a:gd name="T11" fmla="*/ 52 w 5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54">
                    <a:moveTo>
                      <a:pt x="45" y="0"/>
                    </a:moveTo>
                    <a:cubicBezTo>
                      <a:pt x="48" y="19"/>
                      <a:pt x="52" y="38"/>
                      <a:pt x="45" y="46"/>
                    </a:cubicBezTo>
                    <a:cubicBezTo>
                      <a:pt x="38" y="54"/>
                      <a:pt x="19" y="50"/>
                      <a:pt x="0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1012" y="3475"/>
                <a:ext cx="54" cy="54"/>
              </a:xfrm>
              <a:custGeom>
                <a:avLst/>
                <a:gdLst>
                  <a:gd name="T0" fmla="*/ 8 w 54"/>
                  <a:gd name="T1" fmla="*/ 0 h 54"/>
                  <a:gd name="T2" fmla="*/ 8 w 54"/>
                  <a:gd name="T3" fmla="*/ 46 h 54"/>
                  <a:gd name="T4" fmla="*/ 54 w 54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54"/>
                  <a:gd name="T11" fmla="*/ 54 w 5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54">
                    <a:moveTo>
                      <a:pt x="8" y="0"/>
                    </a:moveTo>
                    <a:cubicBezTo>
                      <a:pt x="4" y="19"/>
                      <a:pt x="0" y="38"/>
                      <a:pt x="8" y="46"/>
                    </a:cubicBezTo>
                    <a:cubicBezTo>
                      <a:pt x="16" y="54"/>
                      <a:pt x="35" y="50"/>
                      <a:pt x="54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748" y="3702"/>
              <a:ext cx="135" cy="318"/>
              <a:chOff x="431" y="3475"/>
              <a:chExt cx="226" cy="545"/>
            </a:xfrm>
          </p:grpSpPr>
          <p:sp>
            <p:nvSpPr>
              <p:cNvPr id="79" name="Oval 29"/>
              <p:cNvSpPr>
                <a:spLocks noChangeArrowheads="1"/>
              </p:cNvSpPr>
              <p:nvPr/>
            </p:nvSpPr>
            <p:spPr bwMode="auto">
              <a:xfrm>
                <a:off x="476" y="3475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Line 30"/>
              <p:cNvSpPr>
                <a:spLocks noChangeShapeType="1"/>
              </p:cNvSpPr>
              <p:nvPr/>
            </p:nvSpPr>
            <p:spPr bwMode="auto">
              <a:xfrm>
                <a:off x="567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81" name="Line 31"/>
              <p:cNvSpPr>
                <a:spLocks noChangeShapeType="1"/>
              </p:cNvSpPr>
              <p:nvPr/>
            </p:nvSpPr>
            <p:spPr bwMode="auto">
              <a:xfrm flipH="1">
                <a:off x="476" y="3838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82" name="Line 32"/>
              <p:cNvSpPr>
                <a:spLocks noChangeShapeType="1"/>
              </p:cNvSpPr>
              <p:nvPr/>
            </p:nvSpPr>
            <p:spPr bwMode="auto">
              <a:xfrm flipH="1">
                <a:off x="431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83" name="Line 33"/>
              <p:cNvSpPr>
                <a:spLocks noChangeShapeType="1"/>
              </p:cNvSpPr>
              <p:nvPr/>
            </p:nvSpPr>
            <p:spPr bwMode="auto">
              <a:xfrm>
                <a:off x="567" y="3838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84" name="Line 34"/>
              <p:cNvSpPr>
                <a:spLocks noChangeShapeType="1"/>
              </p:cNvSpPr>
              <p:nvPr/>
            </p:nvSpPr>
            <p:spPr bwMode="auto">
              <a:xfrm>
                <a:off x="612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85" name="Line 35"/>
              <p:cNvSpPr>
                <a:spLocks noChangeShapeType="1"/>
              </p:cNvSpPr>
              <p:nvPr/>
            </p:nvSpPr>
            <p:spPr bwMode="auto">
              <a:xfrm flipH="1">
                <a:off x="476" y="3657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86" name="Line 36"/>
              <p:cNvSpPr>
                <a:spLocks noChangeShapeType="1"/>
              </p:cNvSpPr>
              <p:nvPr/>
            </p:nvSpPr>
            <p:spPr bwMode="auto">
              <a:xfrm>
                <a:off x="567" y="3657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839" y="3729"/>
              <a:ext cx="136" cy="291"/>
              <a:chOff x="839" y="3430"/>
              <a:chExt cx="227" cy="545"/>
            </a:xfrm>
          </p:grpSpPr>
          <p:sp>
            <p:nvSpPr>
              <p:cNvPr id="68" name="Oval 38"/>
              <p:cNvSpPr>
                <a:spLocks noChangeArrowheads="1"/>
              </p:cNvSpPr>
              <p:nvPr/>
            </p:nvSpPr>
            <p:spPr bwMode="auto">
              <a:xfrm>
                <a:off x="884" y="3430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Line 39"/>
              <p:cNvSpPr>
                <a:spLocks noChangeShapeType="1"/>
              </p:cNvSpPr>
              <p:nvPr/>
            </p:nvSpPr>
            <p:spPr bwMode="auto">
              <a:xfrm>
                <a:off x="975" y="3521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0" name="Line 40"/>
              <p:cNvSpPr>
                <a:spLocks noChangeShapeType="1"/>
              </p:cNvSpPr>
              <p:nvPr/>
            </p:nvSpPr>
            <p:spPr bwMode="auto">
              <a:xfrm flipH="1">
                <a:off x="884" y="3793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1" name="Line 41"/>
              <p:cNvSpPr>
                <a:spLocks noChangeShapeType="1"/>
              </p:cNvSpPr>
              <p:nvPr/>
            </p:nvSpPr>
            <p:spPr bwMode="auto">
              <a:xfrm flipH="1">
                <a:off x="839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2" name="Line 42"/>
              <p:cNvSpPr>
                <a:spLocks noChangeShapeType="1"/>
              </p:cNvSpPr>
              <p:nvPr/>
            </p:nvSpPr>
            <p:spPr bwMode="auto">
              <a:xfrm>
                <a:off x="975" y="3793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3" name="Line 43"/>
              <p:cNvSpPr>
                <a:spLocks noChangeShapeType="1"/>
              </p:cNvSpPr>
              <p:nvPr/>
            </p:nvSpPr>
            <p:spPr bwMode="auto">
              <a:xfrm>
                <a:off x="1020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4" name="Line 44"/>
              <p:cNvSpPr>
                <a:spLocks noChangeShapeType="1"/>
              </p:cNvSpPr>
              <p:nvPr/>
            </p:nvSpPr>
            <p:spPr bwMode="auto">
              <a:xfrm flipH="1">
                <a:off x="884" y="3612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5" name="Line 45"/>
              <p:cNvSpPr>
                <a:spLocks noChangeShapeType="1"/>
              </p:cNvSpPr>
              <p:nvPr/>
            </p:nvSpPr>
            <p:spPr bwMode="auto">
              <a:xfrm>
                <a:off x="975" y="3612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6" name="AutoShape 46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182" cy="1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47"/>
              <p:cNvSpPr>
                <a:spLocks/>
              </p:cNvSpPr>
              <p:nvPr/>
            </p:nvSpPr>
            <p:spPr bwMode="auto">
              <a:xfrm>
                <a:off x="839" y="3475"/>
                <a:ext cx="52" cy="54"/>
              </a:xfrm>
              <a:custGeom>
                <a:avLst/>
                <a:gdLst>
                  <a:gd name="T0" fmla="*/ 45 w 52"/>
                  <a:gd name="T1" fmla="*/ 0 h 54"/>
                  <a:gd name="T2" fmla="*/ 45 w 52"/>
                  <a:gd name="T3" fmla="*/ 46 h 54"/>
                  <a:gd name="T4" fmla="*/ 0 w 52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54"/>
                  <a:gd name="T11" fmla="*/ 52 w 5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54">
                    <a:moveTo>
                      <a:pt x="45" y="0"/>
                    </a:moveTo>
                    <a:cubicBezTo>
                      <a:pt x="48" y="19"/>
                      <a:pt x="52" y="38"/>
                      <a:pt x="45" y="46"/>
                    </a:cubicBezTo>
                    <a:cubicBezTo>
                      <a:pt x="38" y="54"/>
                      <a:pt x="19" y="50"/>
                      <a:pt x="0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78" name="Freeform 48"/>
              <p:cNvSpPr>
                <a:spLocks/>
              </p:cNvSpPr>
              <p:nvPr/>
            </p:nvSpPr>
            <p:spPr bwMode="auto">
              <a:xfrm>
                <a:off x="1012" y="3475"/>
                <a:ext cx="54" cy="54"/>
              </a:xfrm>
              <a:custGeom>
                <a:avLst/>
                <a:gdLst>
                  <a:gd name="T0" fmla="*/ 8 w 54"/>
                  <a:gd name="T1" fmla="*/ 0 h 54"/>
                  <a:gd name="T2" fmla="*/ 8 w 54"/>
                  <a:gd name="T3" fmla="*/ 46 h 54"/>
                  <a:gd name="T4" fmla="*/ 54 w 54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54"/>
                  <a:gd name="T11" fmla="*/ 54 w 5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54">
                    <a:moveTo>
                      <a:pt x="8" y="0"/>
                    </a:moveTo>
                    <a:cubicBezTo>
                      <a:pt x="4" y="19"/>
                      <a:pt x="0" y="38"/>
                      <a:pt x="8" y="46"/>
                    </a:cubicBezTo>
                    <a:cubicBezTo>
                      <a:pt x="16" y="54"/>
                      <a:pt x="35" y="50"/>
                      <a:pt x="54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930" y="3475"/>
              <a:ext cx="226" cy="545"/>
              <a:chOff x="431" y="3475"/>
              <a:chExt cx="226" cy="545"/>
            </a:xfrm>
          </p:grpSpPr>
          <p:sp>
            <p:nvSpPr>
              <p:cNvPr id="60" name="Oval 50"/>
              <p:cNvSpPr>
                <a:spLocks noChangeArrowheads="1"/>
              </p:cNvSpPr>
              <p:nvPr/>
            </p:nvSpPr>
            <p:spPr bwMode="auto">
              <a:xfrm>
                <a:off x="476" y="3475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Line 51"/>
              <p:cNvSpPr>
                <a:spLocks noChangeShapeType="1"/>
              </p:cNvSpPr>
              <p:nvPr/>
            </p:nvSpPr>
            <p:spPr bwMode="auto">
              <a:xfrm>
                <a:off x="567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 flipH="1">
                <a:off x="476" y="3838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3" name="Line 53"/>
              <p:cNvSpPr>
                <a:spLocks noChangeShapeType="1"/>
              </p:cNvSpPr>
              <p:nvPr/>
            </p:nvSpPr>
            <p:spPr bwMode="auto">
              <a:xfrm flipH="1">
                <a:off x="431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4" name="Line 54"/>
              <p:cNvSpPr>
                <a:spLocks noChangeShapeType="1"/>
              </p:cNvSpPr>
              <p:nvPr/>
            </p:nvSpPr>
            <p:spPr bwMode="auto">
              <a:xfrm>
                <a:off x="567" y="3838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5" name="Line 55"/>
              <p:cNvSpPr>
                <a:spLocks noChangeShapeType="1"/>
              </p:cNvSpPr>
              <p:nvPr/>
            </p:nvSpPr>
            <p:spPr bwMode="auto">
              <a:xfrm>
                <a:off x="612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6" name="Line 56"/>
              <p:cNvSpPr>
                <a:spLocks noChangeShapeType="1"/>
              </p:cNvSpPr>
              <p:nvPr/>
            </p:nvSpPr>
            <p:spPr bwMode="auto">
              <a:xfrm flipH="1">
                <a:off x="476" y="3657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67" name="Line 57"/>
              <p:cNvSpPr>
                <a:spLocks noChangeShapeType="1"/>
              </p:cNvSpPr>
              <p:nvPr/>
            </p:nvSpPr>
            <p:spPr bwMode="auto">
              <a:xfrm>
                <a:off x="567" y="3657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1065" y="3521"/>
              <a:ext cx="227" cy="499"/>
              <a:chOff x="839" y="3430"/>
              <a:chExt cx="227" cy="545"/>
            </a:xfrm>
          </p:grpSpPr>
          <p:sp>
            <p:nvSpPr>
              <p:cNvPr id="49" name="Oval 59"/>
              <p:cNvSpPr>
                <a:spLocks noChangeArrowheads="1"/>
              </p:cNvSpPr>
              <p:nvPr/>
            </p:nvSpPr>
            <p:spPr bwMode="auto">
              <a:xfrm>
                <a:off x="884" y="3430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Line 60"/>
              <p:cNvSpPr>
                <a:spLocks noChangeShapeType="1"/>
              </p:cNvSpPr>
              <p:nvPr/>
            </p:nvSpPr>
            <p:spPr bwMode="auto">
              <a:xfrm>
                <a:off x="975" y="3521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1" name="Line 61"/>
              <p:cNvSpPr>
                <a:spLocks noChangeShapeType="1"/>
              </p:cNvSpPr>
              <p:nvPr/>
            </p:nvSpPr>
            <p:spPr bwMode="auto">
              <a:xfrm flipH="1">
                <a:off x="884" y="3793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2" name="Line 62"/>
              <p:cNvSpPr>
                <a:spLocks noChangeShapeType="1"/>
              </p:cNvSpPr>
              <p:nvPr/>
            </p:nvSpPr>
            <p:spPr bwMode="auto">
              <a:xfrm flipH="1">
                <a:off x="839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3" name="Line 63"/>
              <p:cNvSpPr>
                <a:spLocks noChangeShapeType="1"/>
              </p:cNvSpPr>
              <p:nvPr/>
            </p:nvSpPr>
            <p:spPr bwMode="auto">
              <a:xfrm>
                <a:off x="975" y="3793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4" name="Line 64"/>
              <p:cNvSpPr>
                <a:spLocks noChangeShapeType="1"/>
              </p:cNvSpPr>
              <p:nvPr/>
            </p:nvSpPr>
            <p:spPr bwMode="auto">
              <a:xfrm>
                <a:off x="1020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5" name="Line 65"/>
              <p:cNvSpPr>
                <a:spLocks noChangeShapeType="1"/>
              </p:cNvSpPr>
              <p:nvPr/>
            </p:nvSpPr>
            <p:spPr bwMode="auto">
              <a:xfrm flipH="1">
                <a:off x="884" y="3612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6" name="Line 66"/>
              <p:cNvSpPr>
                <a:spLocks noChangeShapeType="1"/>
              </p:cNvSpPr>
              <p:nvPr/>
            </p:nvSpPr>
            <p:spPr bwMode="auto">
              <a:xfrm>
                <a:off x="975" y="3612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7" name="AutoShape 67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182" cy="1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68"/>
              <p:cNvSpPr>
                <a:spLocks/>
              </p:cNvSpPr>
              <p:nvPr/>
            </p:nvSpPr>
            <p:spPr bwMode="auto">
              <a:xfrm>
                <a:off x="839" y="3475"/>
                <a:ext cx="52" cy="54"/>
              </a:xfrm>
              <a:custGeom>
                <a:avLst/>
                <a:gdLst>
                  <a:gd name="T0" fmla="*/ 45 w 52"/>
                  <a:gd name="T1" fmla="*/ 0 h 54"/>
                  <a:gd name="T2" fmla="*/ 45 w 52"/>
                  <a:gd name="T3" fmla="*/ 46 h 54"/>
                  <a:gd name="T4" fmla="*/ 0 w 52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54"/>
                  <a:gd name="T11" fmla="*/ 52 w 5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54">
                    <a:moveTo>
                      <a:pt x="45" y="0"/>
                    </a:moveTo>
                    <a:cubicBezTo>
                      <a:pt x="48" y="19"/>
                      <a:pt x="52" y="38"/>
                      <a:pt x="45" y="46"/>
                    </a:cubicBezTo>
                    <a:cubicBezTo>
                      <a:pt x="38" y="54"/>
                      <a:pt x="19" y="50"/>
                      <a:pt x="0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59" name="Freeform 69"/>
              <p:cNvSpPr>
                <a:spLocks/>
              </p:cNvSpPr>
              <p:nvPr/>
            </p:nvSpPr>
            <p:spPr bwMode="auto">
              <a:xfrm>
                <a:off x="1012" y="3475"/>
                <a:ext cx="54" cy="54"/>
              </a:xfrm>
              <a:custGeom>
                <a:avLst/>
                <a:gdLst>
                  <a:gd name="T0" fmla="*/ 8 w 54"/>
                  <a:gd name="T1" fmla="*/ 0 h 54"/>
                  <a:gd name="T2" fmla="*/ 8 w 54"/>
                  <a:gd name="T3" fmla="*/ 46 h 54"/>
                  <a:gd name="T4" fmla="*/ 54 w 54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54"/>
                  <a:gd name="T11" fmla="*/ 54 w 5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54">
                    <a:moveTo>
                      <a:pt x="8" y="0"/>
                    </a:moveTo>
                    <a:cubicBezTo>
                      <a:pt x="4" y="19"/>
                      <a:pt x="0" y="38"/>
                      <a:pt x="8" y="46"/>
                    </a:cubicBezTo>
                    <a:cubicBezTo>
                      <a:pt x="16" y="54"/>
                      <a:pt x="35" y="50"/>
                      <a:pt x="54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1247" y="3702"/>
              <a:ext cx="135" cy="318"/>
              <a:chOff x="431" y="3475"/>
              <a:chExt cx="226" cy="545"/>
            </a:xfrm>
          </p:grpSpPr>
          <p:sp>
            <p:nvSpPr>
              <p:cNvPr id="41" name="Oval 71"/>
              <p:cNvSpPr>
                <a:spLocks noChangeArrowheads="1"/>
              </p:cNvSpPr>
              <p:nvPr/>
            </p:nvSpPr>
            <p:spPr bwMode="auto">
              <a:xfrm>
                <a:off x="476" y="3475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Line 72"/>
              <p:cNvSpPr>
                <a:spLocks noChangeShapeType="1"/>
              </p:cNvSpPr>
              <p:nvPr/>
            </p:nvSpPr>
            <p:spPr bwMode="auto">
              <a:xfrm>
                <a:off x="567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3" name="Line 73"/>
              <p:cNvSpPr>
                <a:spLocks noChangeShapeType="1"/>
              </p:cNvSpPr>
              <p:nvPr/>
            </p:nvSpPr>
            <p:spPr bwMode="auto">
              <a:xfrm flipH="1">
                <a:off x="476" y="3838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4" name="Line 74"/>
              <p:cNvSpPr>
                <a:spLocks noChangeShapeType="1"/>
              </p:cNvSpPr>
              <p:nvPr/>
            </p:nvSpPr>
            <p:spPr bwMode="auto">
              <a:xfrm flipH="1">
                <a:off x="431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5" name="Line 75"/>
              <p:cNvSpPr>
                <a:spLocks noChangeShapeType="1"/>
              </p:cNvSpPr>
              <p:nvPr/>
            </p:nvSpPr>
            <p:spPr bwMode="auto">
              <a:xfrm>
                <a:off x="567" y="3838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6" name="Line 76"/>
              <p:cNvSpPr>
                <a:spLocks noChangeShapeType="1"/>
              </p:cNvSpPr>
              <p:nvPr/>
            </p:nvSpPr>
            <p:spPr bwMode="auto">
              <a:xfrm>
                <a:off x="612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7" name="Line 77"/>
              <p:cNvSpPr>
                <a:spLocks noChangeShapeType="1"/>
              </p:cNvSpPr>
              <p:nvPr/>
            </p:nvSpPr>
            <p:spPr bwMode="auto">
              <a:xfrm flipH="1">
                <a:off x="476" y="3657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8" name="Line 78"/>
              <p:cNvSpPr>
                <a:spLocks noChangeShapeType="1"/>
              </p:cNvSpPr>
              <p:nvPr/>
            </p:nvSpPr>
            <p:spPr bwMode="auto">
              <a:xfrm>
                <a:off x="567" y="3657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11" name="Group 79"/>
            <p:cNvGrpSpPr>
              <a:grpSpLocks/>
            </p:cNvGrpSpPr>
            <p:nvPr/>
          </p:nvGrpSpPr>
          <p:grpSpPr bwMode="auto">
            <a:xfrm>
              <a:off x="1338" y="3729"/>
              <a:ext cx="136" cy="291"/>
              <a:chOff x="839" y="3430"/>
              <a:chExt cx="227" cy="545"/>
            </a:xfrm>
          </p:grpSpPr>
          <p:sp>
            <p:nvSpPr>
              <p:cNvPr id="30" name="Oval 80"/>
              <p:cNvSpPr>
                <a:spLocks noChangeArrowheads="1"/>
              </p:cNvSpPr>
              <p:nvPr/>
            </p:nvSpPr>
            <p:spPr bwMode="auto">
              <a:xfrm>
                <a:off x="884" y="3430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81"/>
              <p:cNvSpPr>
                <a:spLocks noChangeShapeType="1"/>
              </p:cNvSpPr>
              <p:nvPr/>
            </p:nvSpPr>
            <p:spPr bwMode="auto">
              <a:xfrm>
                <a:off x="975" y="3521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2" name="Line 82"/>
              <p:cNvSpPr>
                <a:spLocks noChangeShapeType="1"/>
              </p:cNvSpPr>
              <p:nvPr/>
            </p:nvSpPr>
            <p:spPr bwMode="auto">
              <a:xfrm flipH="1">
                <a:off x="884" y="3793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3" name="Line 83"/>
              <p:cNvSpPr>
                <a:spLocks noChangeShapeType="1"/>
              </p:cNvSpPr>
              <p:nvPr/>
            </p:nvSpPr>
            <p:spPr bwMode="auto">
              <a:xfrm flipH="1">
                <a:off x="839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4" name="Line 84"/>
              <p:cNvSpPr>
                <a:spLocks noChangeShapeType="1"/>
              </p:cNvSpPr>
              <p:nvPr/>
            </p:nvSpPr>
            <p:spPr bwMode="auto">
              <a:xfrm>
                <a:off x="975" y="3793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5" name="Line 85"/>
              <p:cNvSpPr>
                <a:spLocks noChangeShapeType="1"/>
              </p:cNvSpPr>
              <p:nvPr/>
            </p:nvSpPr>
            <p:spPr bwMode="auto">
              <a:xfrm>
                <a:off x="1020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6" name="Line 86"/>
              <p:cNvSpPr>
                <a:spLocks noChangeShapeType="1"/>
              </p:cNvSpPr>
              <p:nvPr/>
            </p:nvSpPr>
            <p:spPr bwMode="auto">
              <a:xfrm flipH="1">
                <a:off x="884" y="3612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7" name="Line 87"/>
              <p:cNvSpPr>
                <a:spLocks noChangeShapeType="1"/>
              </p:cNvSpPr>
              <p:nvPr/>
            </p:nvSpPr>
            <p:spPr bwMode="auto">
              <a:xfrm>
                <a:off x="975" y="3612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38" name="AutoShape 88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182" cy="1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89"/>
              <p:cNvSpPr>
                <a:spLocks/>
              </p:cNvSpPr>
              <p:nvPr/>
            </p:nvSpPr>
            <p:spPr bwMode="auto">
              <a:xfrm>
                <a:off x="839" y="3475"/>
                <a:ext cx="52" cy="54"/>
              </a:xfrm>
              <a:custGeom>
                <a:avLst/>
                <a:gdLst>
                  <a:gd name="T0" fmla="*/ 45 w 52"/>
                  <a:gd name="T1" fmla="*/ 0 h 54"/>
                  <a:gd name="T2" fmla="*/ 45 w 52"/>
                  <a:gd name="T3" fmla="*/ 46 h 54"/>
                  <a:gd name="T4" fmla="*/ 0 w 52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54"/>
                  <a:gd name="T11" fmla="*/ 52 w 5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54">
                    <a:moveTo>
                      <a:pt x="45" y="0"/>
                    </a:moveTo>
                    <a:cubicBezTo>
                      <a:pt x="48" y="19"/>
                      <a:pt x="52" y="38"/>
                      <a:pt x="45" y="46"/>
                    </a:cubicBezTo>
                    <a:cubicBezTo>
                      <a:pt x="38" y="54"/>
                      <a:pt x="19" y="50"/>
                      <a:pt x="0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40" name="Freeform 90"/>
              <p:cNvSpPr>
                <a:spLocks/>
              </p:cNvSpPr>
              <p:nvPr/>
            </p:nvSpPr>
            <p:spPr bwMode="auto">
              <a:xfrm>
                <a:off x="1012" y="3475"/>
                <a:ext cx="54" cy="54"/>
              </a:xfrm>
              <a:custGeom>
                <a:avLst/>
                <a:gdLst>
                  <a:gd name="T0" fmla="*/ 8 w 54"/>
                  <a:gd name="T1" fmla="*/ 0 h 54"/>
                  <a:gd name="T2" fmla="*/ 8 w 54"/>
                  <a:gd name="T3" fmla="*/ 46 h 54"/>
                  <a:gd name="T4" fmla="*/ 54 w 54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54"/>
                  <a:gd name="T11" fmla="*/ 54 w 5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54">
                    <a:moveTo>
                      <a:pt x="8" y="0"/>
                    </a:moveTo>
                    <a:cubicBezTo>
                      <a:pt x="4" y="19"/>
                      <a:pt x="0" y="38"/>
                      <a:pt x="8" y="46"/>
                    </a:cubicBezTo>
                    <a:cubicBezTo>
                      <a:pt x="16" y="54"/>
                      <a:pt x="35" y="50"/>
                      <a:pt x="54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</p:grpSp>
      <p:sp>
        <p:nvSpPr>
          <p:cNvPr id="106" name="Text Box 91"/>
          <p:cNvSpPr txBox="1">
            <a:spLocks noChangeArrowheads="1"/>
          </p:cNvSpPr>
          <p:nvPr/>
        </p:nvSpPr>
        <p:spPr bwMode="auto">
          <a:xfrm>
            <a:off x="629915" y="6083449"/>
            <a:ext cx="1120775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b="1" dirty="0" smtClean="0">
                <a:solidFill>
                  <a:srgbClr val="000000"/>
                </a:solidFill>
                <a:latin typeface="+mn-lt"/>
              </a:rPr>
              <a:t>Población</a:t>
            </a:r>
            <a:endParaRPr lang="es-ES" b="1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209978" y="5075337"/>
            <a:ext cx="1295400" cy="504825"/>
            <a:chOff x="431" y="3475"/>
            <a:chExt cx="1043" cy="545"/>
          </a:xfrm>
        </p:grpSpPr>
        <p:grpSp>
          <p:nvGrpSpPr>
            <p:cNvPr id="13" name="Group 93"/>
            <p:cNvGrpSpPr>
              <a:grpSpLocks/>
            </p:cNvGrpSpPr>
            <p:nvPr/>
          </p:nvGrpSpPr>
          <p:grpSpPr bwMode="auto">
            <a:xfrm>
              <a:off x="431" y="3475"/>
              <a:ext cx="226" cy="545"/>
              <a:chOff x="431" y="3475"/>
              <a:chExt cx="226" cy="545"/>
            </a:xfrm>
          </p:grpSpPr>
          <p:sp>
            <p:nvSpPr>
              <p:cNvPr id="184" name="Oval 94"/>
              <p:cNvSpPr>
                <a:spLocks noChangeArrowheads="1"/>
              </p:cNvSpPr>
              <p:nvPr/>
            </p:nvSpPr>
            <p:spPr bwMode="auto">
              <a:xfrm>
                <a:off x="476" y="3475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Line 95"/>
              <p:cNvSpPr>
                <a:spLocks noChangeShapeType="1"/>
              </p:cNvSpPr>
              <p:nvPr/>
            </p:nvSpPr>
            <p:spPr bwMode="auto">
              <a:xfrm>
                <a:off x="567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86" name="Line 96"/>
              <p:cNvSpPr>
                <a:spLocks noChangeShapeType="1"/>
              </p:cNvSpPr>
              <p:nvPr/>
            </p:nvSpPr>
            <p:spPr bwMode="auto">
              <a:xfrm flipH="1">
                <a:off x="476" y="3838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87" name="Line 97"/>
              <p:cNvSpPr>
                <a:spLocks noChangeShapeType="1"/>
              </p:cNvSpPr>
              <p:nvPr/>
            </p:nvSpPr>
            <p:spPr bwMode="auto">
              <a:xfrm flipH="1">
                <a:off x="431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88" name="Line 98"/>
              <p:cNvSpPr>
                <a:spLocks noChangeShapeType="1"/>
              </p:cNvSpPr>
              <p:nvPr/>
            </p:nvSpPr>
            <p:spPr bwMode="auto">
              <a:xfrm>
                <a:off x="567" y="3838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89" name="Line 99"/>
              <p:cNvSpPr>
                <a:spLocks noChangeShapeType="1"/>
              </p:cNvSpPr>
              <p:nvPr/>
            </p:nvSpPr>
            <p:spPr bwMode="auto">
              <a:xfrm>
                <a:off x="612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90" name="Line 100"/>
              <p:cNvSpPr>
                <a:spLocks noChangeShapeType="1"/>
              </p:cNvSpPr>
              <p:nvPr/>
            </p:nvSpPr>
            <p:spPr bwMode="auto">
              <a:xfrm flipH="1">
                <a:off x="476" y="3657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91" name="Line 101"/>
              <p:cNvSpPr>
                <a:spLocks noChangeShapeType="1"/>
              </p:cNvSpPr>
              <p:nvPr/>
            </p:nvSpPr>
            <p:spPr bwMode="auto">
              <a:xfrm>
                <a:off x="567" y="3657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14" name="Group 102"/>
            <p:cNvGrpSpPr>
              <a:grpSpLocks/>
            </p:cNvGrpSpPr>
            <p:nvPr/>
          </p:nvGrpSpPr>
          <p:grpSpPr bwMode="auto">
            <a:xfrm>
              <a:off x="566" y="3521"/>
              <a:ext cx="227" cy="499"/>
              <a:chOff x="839" y="3430"/>
              <a:chExt cx="227" cy="545"/>
            </a:xfrm>
          </p:grpSpPr>
          <p:sp>
            <p:nvSpPr>
              <p:cNvPr id="173" name="Oval 103"/>
              <p:cNvSpPr>
                <a:spLocks noChangeArrowheads="1"/>
              </p:cNvSpPr>
              <p:nvPr/>
            </p:nvSpPr>
            <p:spPr bwMode="auto">
              <a:xfrm>
                <a:off x="884" y="3430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Line 104"/>
              <p:cNvSpPr>
                <a:spLocks noChangeShapeType="1"/>
              </p:cNvSpPr>
              <p:nvPr/>
            </p:nvSpPr>
            <p:spPr bwMode="auto">
              <a:xfrm>
                <a:off x="975" y="3521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75" name="Line 105"/>
              <p:cNvSpPr>
                <a:spLocks noChangeShapeType="1"/>
              </p:cNvSpPr>
              <p:nvPr/>
            </p:nvSpPr>
            <p:spPr bwMode="auto">
              <a:xfrm flipH="1">
                <a:off x="884" y="3793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76" name="Line 106"/>
              <p:cNvSpPr>
                <a:spLocks noChangeShapeType="1"/>
              </p:cNvSpPr>
              <p:nvPr/>
            </p:nvSpPr>
            <p:spPr bwMode="auto">
              <a:xfrm flipH="1">
                <a:off x="839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77" name="Line 107"/>
              <p:cNvSpPr>
                <a:spLocks noChangeShapeType="1"/>
              </p:cNvSpPr>
              <p:nvPr/>
            </p:nvSpPr>
            <p:spPr bwMode="auto">
              <a:xfrm>
                <a:off x="975" y="3793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78" name="Line 108"/>
              <p:cNvSpPr>
                <a:spLocks noChangeShapeType="1"/>
              </p:cNvSpPr>
              <p:nvPr/>
            </p:nvSpPr>
            <p:spPr bwMode="auto">
              <a:xfrm>
                <a:off x="1020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79" name="Line 109"/>
              <p:cNvSpPr>
                <a:spLocks noChangeShapeType="1"/>
              </p:cNvSpPr>
              <p:nvPr/>
            </p:nvSpPr>
            <p:spPr bwMode="auto">
              <a:xfrm flipH="1">
                <a:off x="884" y="3612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80" name="Line 110"/>
              <p:cNvSpPr>
                <a:spLocks noChangeShapeType="1"/>
              </p:cNvSpPr>
              <p:nvPr/>
            </p:nvSpPr>
            <p:spPr bwMode="auto">
              <a:xfrm>
                <a:off x="975" y="3612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81" name="AutoShape 111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182" cy="1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112"/>
              <p:cNvSpPr>
                <a:spLocks/>
              </p:cNvSpPr>
              <p:nvPr/>
            </p:nvSpPr>
            <p:spPr bwMode="auto">
              <a:xfrm>
                <a:off x="839" y="3475"/>
                <a:ext cx="52" cy="54"/>
              </a:xfrm>
              <a:custGeom>
                <a:avLst/>
                <a:gdLst>
                  <a:gd name="T0" fmla="*/ 45 w 52"/>
                  <a:gd name="T1" fmla="*/ 0 h 54"/>
                  <a:gd name="T2" fmla="*/ 45 w 52"/>
                  <a:gd name="T3" fmla="*/ 46 h 54"/>
                  <a:gd name="T4" fmla="*/ 0 w 52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54"/>
                  <a:gd name="T11" fmla="*/ 52 w 5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54">
                    <a:moveTo>
                      <a:pt x="45" y="0"/>
                    </a:moveTo>
                    <a:cubicBezTo>
                      <a:pt x="48" y="19"/>
                      <a:pt x="52" y="38"/>
                      <a:pt x="45" y="46"/>
                    </a:cubicBezTo>
                    <a:cubicBezTo>
                      <a:pt x="38" y="54"/>
                      <a:pt x="19" y="50"/>
                      <a:pt x="0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83" name="Freeform 113"/>
              <p:cNvSpPr>
                <a:spLocks/>
              </p:cNvSpPr>
              <p:nvPr/>
            </p:nvSpPr>
            <p:spPr bwMode="auto">
              <a:xfrm>
                <a:off x="1012" y="3475"/>
                <a:ext cx="54" cy="54"/>
              </a:xfrm>
              <a:custGeom>
                <a:avLst/>
                <a:gdLst>
                  <a:gd name="T0" fmla="*/ 8 w 54"/>
                  <a:gd name="T1" fmla="*/ 0 h 54"/>
                  <a:gd name="T2" fmla="*/ 8 w 54"/>
                  <a:gd name="T3" fmla="*/ 46 h 54"/>
                  <a:gd name="T4" fmla="*/ 54 w 54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54"/>
                  <a:gd name="T11" fmla="*/ 54 w 5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54">
                    <a:moveTo>
                      <a:pt x="8" y="0"/>
                    </a:moveTo>
                    <a:cubicBezTo>
                      <a:pt x="4" y="19"/>
                      <a:pt x="0" y="38"/>
                      <a:pt x="8" y="46"/>
                    </a:cubicBezTo>
                    <a:cubicBezTo>
                      <a:pt x="16" y="54"/>
                      <a:pt x="35" y="50"/>
                      <a:pt x="54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15" name="Group 114"/>
            <p:cNvGrpSpPr>
              <a:grpSpLocks/>
            </p:cNvGrpSpPr>
            <p:nvPr/>
          </p:nvGrpSpPr>
          <p:grpSpPr bwMode="auto">
            <a:xfrm>
              <a:off x="748" y="3702"/>
              <a:ext cx="135" cy="318"/>
              <a:chOff x="431" y="3475"/>
              <a:chExt cx="226" cy="545"/>
            </a:xfrm>
          </p:grpSpPr>
          <p:sp>
            <p:nvSpPr>
              <p:cNvPr id="165" name="Oval 115"/>
              <p:cNvSpPr>
                <a:spLocks noChangeArrowheads="1"/>
              </p:cNvSpPr>
              <p:nvPr/>
            </p:nvSpPr>
            <p:spPr bwMode="auto">
              <a:xfrm>
                <a:off x="476" y="3475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Line 116"/>
              <p:cNvSpPr>
                <a:spLocks noChangeShapeType="1"/>
              </p:cNvSpPr>
              <p:nvPr/>
            </p:nvSpPr>
            <p:spPr bwMode="auto">
              <a:xfrm>
                <a:off x="567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67" name="Line 117"/>
              <p:cNvSpPr>
                <a:spLocks noChangeShapeType="1"/>
              </p:cNvSpPr>
              <p:nvPr/>
            </p:nvSpPr>
            <p:spPr bwMode="auto">
              <a:xfrm flipH="1">
                <a:off x="476" y="3838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68" name="Line 118"/>
              <p:cNvSpPr>
                <a:spLocks noChangeShapeType="1"/>
              </p:cNvSpPr>
              <p:nvPr/>
            </p:nvSpPr>
            <p:spPr bwMode="auto">
              <a:xfrm flipH="1">
                <a:off x="431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69" name="Line 119"/>
              <p:cNvSpPr>
                <a:spLocks noChangeShapeType="1"/>
              </p:cNvSpPr>
              <p:nvPr/>
            </p:nvSpPr>
            <p:spPr bwMode="auto">
              <a:xfrm>
                <a:off x="567" y="3838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70" name="Line 120"/>
              <p:cNvSpPr>
                <a:spLocks noChangeShapeType="1"/>
              </p:cNvSpPr>
              <p:nvPr/>
            </p:nvSpPr>
            <p:spPr bwMode="auto">
              <a:xfrm>
                <a:off x="612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71" name="Line 121"/>
              <p:cNvSpPr>
                <a:spLocks noChangeShapeType="1"/>
              </p:cNvSpPr>
              <p:nvPr/>
            </p:nvSpPr>
            <p:spPr bwMode="auto">
              <a:xfrm flipH="1">
                <a:off x="476" y="3657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72" name="Line 122"/>
              <p:cNvSpPr>
                <a:spLocks noChangeShapeType="1"/>
              </p:cNvSpPr>
              <p:nvPr/>
            </p:nvSpPr>
            <p:spPr bwMode="auto">
              <a:xfrm>
                <a:off x="567" y="3657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16" name="Group 123"/>
            <p:cNvGrpSpPr>
              <a:grpSpLocks/>
            </p:cNvGrpSpPr>
            <p:nvPr/>
          </p:nvGrpSpPr>
          <p:grpSpPr bwMode="auto">
            <a:xfrm>
              <a:off x="839" y="3729"/>
              <a:ext cx="136" cy="291"/>
              <a:chOff x="839" y="3430"/>
              <a:chExt cx="227" cy="545"/>
            </a:xfrm>
          </p:grpSpPr>
          <p:sp>
            <p:nvSpPr>
              <p:cNvPr id="154" name="Oval 124"/>
              <p:cNvSpPr>
                <a:spLocks noChangeArrowheads="1"/>
              </p:cNvSpPr>
              <p:nvPr/>
            </p:nvSpPr>
            <p:spPr bwMode="auto">
              <a:xfrm>
                <a:off x="884" y="3430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Line 125"/>
              <p:cNvSpPr>
                <a:spLocks noChangeShapeType="1"/>
              </p:cNvSpPr>
              <p:nvPr/>
            </p:nvSpPr>
            <p:spPr bwMode="auto">
              <a:xfrm>
                <a:off x="975" y="3521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56" name="Line 126"/>
              <p:cNvSpPr>
                <a:spLocks noChangeShapeType="1"/>
              </p:cNvSpPr>
              <p:nvPr/>
            </p:nvSpPr>
            <p:spPr bwMode="auto">
              <a:xfrm flipH="1">
                <a:off x="884" y="3793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57" name="Line 127"/>
              <p:cNvSpPr>
                <a:spLocks noChangeShapeType="1"/>
              </p:cNvSpPr>
              <p:nvPr/>
            </p:nvSpPr>
            <p:spPr bwMode="auto">
              <a:xfrm flipH="1">
                <a:off x="839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58" name="Line 128"/>
              <p:cNvSpPr>
                <a:spLocks noChangeShapeType="1"/>
              </p:cNvSpPr>
              <p:nvPr/>
            </p:nvSpPr>
            <p:spPr bwMode="auto">
              <a:xfrm>
                <a:off x="975" y="3793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59" name="Line 129"/>
              <p:cNvSpPr>
                <a:spLocks noChangeShapeType="1"/>
              </p:cNvSpPr>
              <p:nvPr/>
            </p:nvSpPr>
            <p:spPr bwMode="auto">
              <a:xfrm>
                <a:off x="1020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60" name="Line 130"/>
              <p:cNvSpPr>
                <a:spLocks noChangeShapeType="1"/>
              </p:cNvSpPr>
              <p:nvPr/>
            </p:nvSpPr>
            <p:spPr bwMode="auto">
              <a:xfrm flipH="1">
                <a:off x="884" y="3612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61" name="Line 131"/>
              <p:cNvSpPr>
                <a:spLocks noChangeShapeType="1"/>
              </p:cNvSpPr>
              <p:nvPr/>
            </p:nvSpPr>
            <p:spPr bwMode="auto">
              <a:xfrm>
                <a:off x="975" y="3612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62" name="AutoShape 132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182" cy="1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Freeform 133"/>
              <p:cNvSpPr>
                <a:spLocks/>
              </p:cNvSpPr>
              <p:nvPr/>
            </p:nvSpPr>
            <p:spPr bwMode="auto">
              <a:xfrm>
                <a:off x="839" y="3475"/>
                <a:ext cx="52" cy="54"/>
              </a:xfrm>
              <a:custGeom>
                <a:avLst/>
                <a:gdLst>
                  <a:gd name="T0" fmla="*/ 45 w 52"/>
                  <a:gd name="T1" fmla="*/ 0 h 54"/>
                  <a:gd name="T2" fmla="*/ 45 w 52"/>
                  <a:gd name="T3" fmla="*/ 46 h 54"/>
                  <a:gd name="T4" fmla="*/ 0 w 52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54"/>
                  <a:gd name="T11" fmla="*/ 52 w 5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54">
                    <a:moveTo>
                      <a:pt x="45" y="0"/>
                    </a:moveTo>
                    <a:cubicBezTo>
                      <a:pt x="48" y="19"/>
                      <a:pt x="52" y="38"/>
                      <a:pt x="45" y="46"/>
                    </a:cubicBezTo>
                    <a:cubicBezTo>
                      <a:pt x="38" y="54"/>
                      <a:pt x="19" y="50"/>
                      <a:pt x="0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64" name="Freeform 134"/>
              <p:cNvSpPr>
                <a:spLocks/>
              </p:cNvSpPr>
              <p:nvPr/>
            </p:nvSpPr>
            <p:spPr bwMode="auto">
              <a:xfrm>
                <a:off x="1012" y="3475"/>
                <a:ext cx="54" cy="54"/>
              </a:xfrm>
              <a:custGeom>
                <a:avLst/>
                <a:gdLst>
                  <a:gd name="T0" fmla="*/ 8 w 54"/>
                  <a:gd name="T1" fmla="*/ 0 h 54"/>
                  <a:gd name="T2" fmla="*/ 8 w 54"/>
                  <a:gd name="T3" fmla="*/ 46 h 54"/>
                  <a:gd name="T4" fmla="*/ 54 w 54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54"/>
                  <a:gd name="T11" fmla="*/ 54 w 5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54">
                    <a:moveTo>
                      <a:pt x="8" y="0"/>
                    </a:moveTo>
                    <a:cubicBezTo>
                      <a:pt x="4" y="19"/>
                      <a:pt x="0" y="38"/>
                      <a:pt x="8" y="46"/>
                    </a:cubicBezTo>
                    <a:cubicBezTo>
                      <a:pt x="16" y="54"/>
                      <a:pt x="35" y="50"/>
                      <a:pt x="54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21" name="Group 135"/>
            <p:cNvGrpSpPr>
              <a:grpSpLocks/>
            </p:cNvGrpSpPr>
            <p:nvPr/>
          </p:nvGrpSpPr>
          <p:grpSpPr bwMode="auto">
            <a:xfrm>
              <a:off x="930" y="3475"/>
              <a:ext cx="226" cy="545"/>
              <a:chOff x="431" y="3475"/>
              <a:chExt cx="226" cy="545"/>
            </a:xfrm>
          </p:grpSpPr>
          <p:sp>
            <p:nvSpPr>
              <p:cNvPr id="146" name="Oval 136"/>
              <p:cNvSpPr>
                <a:spLocks noChangeArrowheads="1"/>
              </p:cNvSpPr>
              <p:nvPr/>
            </p:nvSpPr>
            <p:spPr bwMode="auto">
              <a:xfrm>
                <a:off x="476" y="3475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Line 137"/>
              <p:cNvSpPr>
                <a:spLocks noChangeShapeType="1"/>
              </p:cNvSpPr>
              <p:nvPr/>
            </p:nvSpPr>
            <p:spPr bwMode="auto">
              <a:xfrm>
                <a:off x="567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48" name="Line 138"/>
              <p:cNvSpPr>
                <a:spLocks noChangeShapeType="1"/>
              </p:cNvSpPr>
              <p:nvPr/>
            </p:nvSpPr>
            <p:spPr bwMode="auto">
              <a:xfrm flipH="1">
                <a:off x="476" y="3838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49" name="Line 139"/>
              <p:cNvSpPr>
                <a:spLocks noChangeShapeType="1"/>
              </p:cNvSpPr>
              <p:nvPr/>
            </p:nvSpPr>
            <p:spPr bwMode="auto">
              <a:xfrm flipH="1">
                <a:off x="431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50" name="Line 140"/>
              <p:cNvSpPr>
                <a:spLocks noChangeShapeType="1"/>
              </p:cNvSpPr>
              <p:nvPr/>
            </p:nvSpPr>
            <p:spPr bwMode="auto">
              <a:xfrm>
                <a:off x="567" y="3838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51" name="Line 141"/>
              <p:cNvSpPr>
                <a:spLocks noChangeShapeType="1"/>
              </p:cNvSpPr>
              <p:nvPr/>
            </p:nvSpPr>
            <p:spPr bwMode="auto">
              <a:xfrm>
                <a:off x="612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52" name="Line 142"/>
              <p:cNvSpPr>
                <a:spLocks noChangeShapeType="1"/>
              </p:cNvSpPr>
              <p:nvPr/>
            </p:nvSpPr>
            <p:spPr bwMode="auto">
              <a:xfrm flipH="1">
                <a:off x="476" y="3657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53" name="Line 143"/>
              <p:cNvSpPr>
                <a:spLocks noChangeShapeType="1"/>
              </p:cNvSpPr>
              <p:nvPr/>
            </p:nvSpPr>
            <p:spPr bwMode="auto">
              <a:xfrm>
                <a:off x="567" y="3657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22" name="Group 144"/>
            <p:cNvGrpSpPr>
              <a:grpSpLocks/>
            </p:cNvGrpSpPr>
            <p:nvPr/>
          </p:nvGrpSpPr>
          <p:grpSpPr bwMode="auto">
            <a:xfrm>
              <a:off x="1065" y="3521"/>
              <a:ext cx="227" cy="499"/>
              <a:chOff x="839" y="3430"/>
              <a:chExt cx="227" cy="545"/>
            </a:xfrm>
          </p:grpSpPr>
          <p:sp>
            <p:nvSpPr>
              <p:cNvPr id="135" name="Oval 145"/>
              <p:cNvSpPr>
                <a:spLocks noChangeArrowheads="1"/>
              </p:cNvSpPr>
              <p:nvPr/>
            </p:nvSpPr>
            <p:spPr bwMode="auto">
              <a:xfrm>
                <a:off x="884" y="3430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Line 146"/>
              <p:cNvSpPr>
                <a:spLocks noChangeShapeType="1"/>
              </p:cNvSpPr>
              <p:nvPr/>
            </p:nvSpPr>
            <p:spPr bwMode="auto">
              <a:xfrm>
                <a:off x="975" y="3521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37" name="Line 147"/>
              <p:cNvSpPr>
                <a:spLocks noChangeShapeType="1"/>
              </p:cNvSpPr>
              <p:nvPr/>
            </p:nvSpPr>
            <p:spPr bwMode="auto">
              <a:xfrm flipH="1">
                <a:off x="884" y="3793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38" name="Line 148"/>
              <p:cNvSpPr>
                <a:spLocks noChangeShapeType="1"/>
              </p:cNvSpPr>
              <p:nvPr/>
            </p:nvSpPr>
            <p:spPr bwMode="auto">
              <a:xfrm flipH="1">
                <a:off x="839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39" name="Line 149"/>
              <p:cNvSpPr>
                <a:spLocks noChangeShapeType="1"/>
              </p:cNvSpPr>
              <p:nvPr/>
            </p:nvSpPr>
            <p:spPr bwMode="auto">
              <a:xfrm>
                <a:off x="975" y="3793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40" name="Line 150"/>
              <p:cNvSpPr>
                <a:spLocks noChangeShapeType="1"/>
              </p:cNvSpPr>
              <p:nvPr/>
            </p:nvSpPr>
            <p:spPr bwMode="auto">
              <a:xfrm>
                <a:off x="1020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41" name="Line 151"/>
              <p:cNvSpPr>
                <a:spLocks noChangeShapeType="1"/>
              </p:cNvSpPr>
              <p:nvPr/>
            </p:nvSpPr>
            <p:spPr bwMode="auto">
              <a:xfrm flipH="1">
                <a:off x="884" y="3612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42" name="Line 152"/>
              <p:cNvSpPr>
                <a:spLocks noChangeShapeType="1"/>
              </p:cNvSpPr>
              <p:nvPr/>
            </p:nvSpPr>
            <p:spPr bwMode="auto">
              <a:xfrm>
                <a:off x="975" y="3612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43" name="AutoShape 153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182" cy="1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Freeform 154"/>
              <p:cNvSpPr>
                <a:spLocks/>
              </p:cNvSpPr>
              <p:nvPr/>
            </p:nvSpPr>
            <p:spPr bwMode="auto">
              <a:xfrm>
                <a:off x="839" y="3475"/>
                <a:ext cx="52" cy="54"/>
              </a:xfrm>
              <a:custGeom>
                <a:avLst/>
                <a:gdLst>
                  <a:gd name="T0" fmla="*/ 45 w 52"/>
                  <a:gd name="T1" fmla="*/ 0 h 54"/>
                  <a:gd name="T2" fmla="*/ 45 w 52"/>
                  <a:gd name="T3" fmla="*/ 46 h 54"/>
                  <a:gd name="T4" fmla="*/ 0 w 52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54"/>
                  <a:gd name="T11" fmla="*/ 52 w 5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54">
                    <a:moveTo>
                      <a:pt x="45" y="0"/>
                    </a:moveTo>
                    <a:cubicBezTo>
                      <a:pt x="48" y="19"/>
                      <a:pt x="52" y="38"/>
                      <a:pt x="45" y="46"/>
                    </a:cubicBezTo>
                    <a:cubicBezTo>
                      <a:pt x="38" y="54"/>
                      <a:pt x="19" y="50"/>
                      <a:pt x="0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45" name="Freeform 155"/>
              <p:cNvSpPr>
                <a:spLocks/>
              </p:cNvSpPr>
              <p:nvPr/>
            </p:nvSpPr>
            <p:spPr bwMode="auto">
              <a:xfrm>
                <a:off x="1012" y="3475"/>
                <a:ext cx="54" cy="54"/>
              </a:xfrm>
              <a:custGeom>
                <a:avLst/>
                <a:gdLst>
                  <a:gd name="T0" fmla="*/ 8 w 54"/>
                  <a:gd name="T1" fmla="*/ 0 h 54"/>
                  <a:gd name="T2" fmla="*/ 8 w 54"/>
                  <a:gd name="T3" fmla="*/ 46 h 54"/>
                  <a:gd name="T4" fmla="*/ 54 w 54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54"/>
                  <a:gd name="T11" fmla="*/ 54 w 5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54">
                    <a:moveTo>
                      <a:pt x="8" y="0"/>
                    </a:moveTo>
                    <a:cubicBezTo>
                      <a:pt x="4" y="19"/>
                      <a:pt x="0" y="38"/>
                      <a:pt x="8" y="46"/>
                    </a:cubicBezTo>
                    <a:cubicBezTo>
                      <a:pt x="16" y="54"/>
                      <a:pt x="35" y="50"/>
                      <a:pt x="54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23" name="Group 156"/>
            <p:cNvGrpSpPr>
              <a:grpSpLocks/>
            </p:cNvGrpSpPr>
            <p:nvPr/>
          </p:nvGrpSpPr>
          <p:grpSpPr bwMode="auto">
            <a:xfrm>
              <a:off x="1247" y="3702"/>
              <a:ext cx="135" cy="318"/>
              <a:chOff x="431" y="3475"/>
              <a:chExt cx="226" cy="545"/>
            </a:xfrm>
          </p:grpSpPr>
          <p:sp>
            <p:nvSpPr>
              <p:cNvPr id="127" name="Oval 157"/>
              <p:cNvSpPr>
                <a:spLocks noChangeArrowheads="1"/>
              </p:cNvSpPr>
              <p:nvPr/>
            </p:nvSpPr>
            <p:spPr bwMode="auto">
              <a:xfrm>
                <a:off x="476" y="3475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Line 158"/>
              <p:cNvSpPr>
                <a:spLocks noChangeShapeType="1"/>
              </p:cNvSpPr>
              <p:nvPr/>
            </p:nvSpPr>
            <p:spPr bwMode="auto">
              <a:xfrm>
                <a:off x="567" y="3566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29" name="Line 159"/>
              <p:cNvSpPr>
                <a:spLocks noChangeShapeType="1"/>
              </p:cNvSpPr>
              <p:nvPr/>
            </p:nvSpPr>
            <p:spPr bwMode="auto">
              <a:xfrm flipH="1">
                <a:off x="476" y="3838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30" name="Line 160"/>
              <p:cNvSpPr>
                <a:spLocks noChangeShapeType="1"/>
              </p:cNvSpPr>
              <p:nvPr/>
            </p:nvSpPr>
            <p:spPr bwMode="auto">
              <a:xfrm flipH="1">
                <a:off x="431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31" name="Line 161"/>
              <p:cNvSpPr>
                <a:spLocks noChangeShapeType="1"/>
              </p:cNvSpPr>
              <p:nvPr/>
            </p:nvSpPr>
            <p:spPr bwMode="auto">
              <a:xfrm>
                <a:off x="567" y="3838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32" name="Line 162"/>
              <p:cNvSpPr>
                <a:spLocks noChangeShapeType="1"/>
              </p:cNvSpPr>
              <p:nvPr/>
            </p:nvSpPr>
            <p:spPr bwMode="auto">
              <a:xfrm>
                <a:off x="612" y="4020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33" name="Line 163"/>
              <p:cNvSpPr>
                <a:spLocks noChangeShapeType="1"/>
              </p:cNvSpPr>
              <p:nvPr/>
            </p:nvSpPr>
            <p:spPr bwMode="auto">
              <a:xfrm flipH="1">
                <a:off x="476" y="3657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34" name="Line 164"/>
              <p:cNvSpPr>
                <a:spLocks noChangeShapeType="1"/>
              </p:cNvSpPr>
              <p:nvPr/>
            </p:nvSpPr>
            <p:spPr bwMode="auto">
              <a:xfrm>
                <a:off x="567" y="3657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grpSp>
          <p:nvGrpSpPr>
            <p:cNvPr id="24" name="Group 165"/>
            <p:cNvGrpSpPr>
              <a:grpSpLocks/>
            </p:cNvGrpSpPr>
            <p:nvPr/>
          </p:nvGrpSpPr>
          <p:grpSpPr bwMode="auto">
            <a:xfrm>
              <a:off x="1338" y="3729"/>
              <a:ext cx="136" cy="291"/>
              <a:chOff x="839" y="3430"/>
              <a:chExt cx="227" cy="545"/>
            </a:xfrm>
          </p:grpSpPr>
          <p:sp>
            <p:nvSpPr>
              <p:cNvPr id="116" name="Oval 166"/>
              <p:cNvSpPr>
                <a:spLocks noChangeArrowheads="1"/>
              </p:cNvSpPr>
              <p:nvPr/>
            </p:nvSpPr>
            <p:spPr bwMode="auto">
              <a:xfrm>
                <a:off x="884" y="3430"/>
                <a:ext cx="136" cy="91"/>
              </a:xfrm>
              <a:prstGeom prst="ellipse">
                <a:avLst/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Line 167"/>
              <p:cNvSpPr>
                <a:spLocks noChangeShapeType="1"/>
              </p:cNvSpPr>
              <p:nvPr/>
            </p:nvSpPr>
            <p:spPr bwMode="auto">
              <a:xfrm>
                <a:off x="975" y="3521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18" name="Line 168"/>
              <p:cNvSpPr>
                <a:spLocks noChangeShapeType="1"/>
              </p:cNvSpPr>
              <p:nvPr/>
            </p:nvSpPr>
            <p:spPr bwMode="auto">
              <a:xfrm flipH="1">
                <a:off x="884" y="3793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19" name="Line 169"/>
              <p:cNvSpPr>
                <a:spLocks noChangeShapeType="1"/>
              </p:cNvSpPr>
              <p:nvPr/>
            </p:nvSpPr>
            <p:spPr bwMode="auto">
              <a:xfrm flipH="1">
                <a:off x="839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20" name="Line 170"/>
              <p:cNvSpPr>
                <a:spLocks noChangeShapeType="1"/>
              </p:cNvSpPr>
              <p:nvPr/>
            </p:nvSpPr>
            <p:spPr bwMode="auto">
              <a:xfrm>
                <a:off x="975" y="3793"/>
                <a:ext cx="45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21" name="Line 171"/>
              <p:cNvSpPr>
                <a:spLocks noChangeShapeType="1"/>
              </p:cNvSpPr>
              <p:nvPr/>
            </p:nvSpPr>
            <p:spPr bwMode="auto">
              <a:xfrm>
                <a:off x="1020" y="3975"/>
                <a:ext cx="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22" name="Line 172"/>
              <p:cNvSpPr>
                <a:spLocks noChangeShapeType="1"/>
              </p:cNvSpPr>
              <p:nvPr/>
            </p:nvSpPr>
            <p:spPr bwMode="auto">
              <a:xfrm flipH="1">
                <a:off x="884" y="3612"/>
                <a:ext cx="91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23" name="Line 173"/>
              <p:cNvSpPr>
                <a:spLocks noChangeShapeType="1"/>
              </p:cNvSpPr>
              <p:nvPr/>
            </p:nvSpPr>
            <p:spPr bwMode="auto">
              <a:xfrm>
                <a:off x="975" y="3612"/>
                <a:ext cx="45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24" name="AutoShape 174"/>
              <p:cNvSpPr>
                <a:spLocks noChangeArrowheads="1"/>
              </p:cNvSpPr>
              <p:nvPr/>
            </p:nvSpPr>
            <p:spPr bwMode="auto">
              <a:xfrm>
                <a:off x="884" y="3702"/>
                <a:ext cx="182" cy="1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75"/>
              <p:cNvSpPr>
                <a:spLocks/>
              </p:cNvSpPr>
              <p:nvPr/>
            </p:nvSpPr>
            <p:spPr bwMode="auto">
              <a:xfrm>
                <a:off x="839" y="3475"/>
                <a:ext cx="52" cy="54"/>
              </a:xfrm>
              <a:custGeom>
                <a:avLst/>
                <a:gdLst>
                  <a:gd name="T0" fmla="*/ 45 w 52"/>
                  <a:gd name="T1" fmla="*/ 0 h 54"/>
                  <a:gd name="T2" fmla="*/ 45 w 52"/>
                  <a:gd name="T3" fmla="*/ 46 h 54"/>
                  <a:gd name="T4" fmla="*/ 0 w 52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54"/>
                  <a:gd name="T11" fmla="*/ 52 w 5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54">
                    <a:moveTo>
                      <a:pt x="45" y="0"/>
                    </a:moveTo>
                    <a:cubicBezTo>
                      <a:pt x="48" y="19"/>
                      <a:pt x="52" y="38"/>
                      <a:pt x="45" y="46"/>
                    </a:cubicBezTo>
                    <a:cubicBezTo>
                      <a:pt x="38" y="54"/>
                      <a:pt x="19" y="50"/>
                      <a:pt x="0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  <p:sp>
            <p:nvSpPr>
              <p:cNvPr id="126" name="Freeform 176"/>
              <p:cNvSpPr>
                <a:spLocks/>
              </p:cNvSpPr>
              <p:nvPr/>
            </p:nvSpPr>
            <p:spPr bwMode="auto">
              <a:xfrm>
                <a:off x="1012" y="3475"/>
                <a:ext cx="54" cy="54"/>
              </a:xfrm>
              <a:custGeom>
                <a:avLst/>
                <a:gdLst>
                  <a:gd name="T0" fmla="*/ 8 w 54"/>
                  <a:gd name="T1" fmla="*/ 0 h 54"/>
                  <a:gd name="T2" fmla="*/ 8 w 54"/>
                  <a:gd name="T3" fmla="*/ 46 h 54"/>
                  <a:gd name="T4" fmla="*/ 54 w 54"/>
                  <a:gd name="T5" fmla="*/ 46 h 54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54"/>
                  <a:gd name="T11" fmla="*/ 54 w 54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54">
                    <a:moveTo>
                      <a:pt x="8" y="0"/>
                    </a:moveTo>
                    <a:cubicBezTo>
                      <a:pt x="4" y="19"/>
                      <a:pt x="0" y="38"/>
                      <a:pt x="8" y="46"/>
                    </a:cubicBezTo>
                    <a:cubicBezTo>
                      <a:pt x="16" y="54"/>
                      <a:pt x="35" y="50"/>
                      <a:pt x="54" y="4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</p:grpSp>
      <p:sp>
        <p:nvSpPr>
          <p:cNvPr id="192" name="Text Box 177"/>
          <p:cNvSpPr txBox="1">
            <a:spLocks noChangeArrowheads="1"/>
          </p:cNvSpPr>
          <p:nvPr/>
        </p:nvSpPr>
        <p:spPr bwMode="auto">
          <a:xfrm>
            <a:off x="6084565" y="5651401"/>
            <a:ext cx="1800225" cy="7571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s-ES_tradnl" b="1" dirty="0" smtClean="0">
                <a:solidFill>
                  <a:srgbClr val="000000"/>
                </a:solidFill>
                <a:latin typeface="+mn-lt"/>
              </a:rPr>
              <a:t>Población con atención oportuna</a:t>
            </a:r>
            <a:endParaRPr lang="es-ES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3" name="Line 178"/>
          <p:cNvSpPr>
            <a:spLocks noChangeShapeType="1"/>
          </p:cNvSpPr>
          <p:nvPr/>
        </p:nvSpPr>
        <p:spPr bwMode="auto">
          <a:xfrm flipH="1">
            <a:off x="2195189" y="4975912"/>
            <a:ext cx="1693067" cy="96338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194" name="Line 179"/>
          <p:cNvSpPr>
            <a:spLocks noChangeShapeType="1"/>
          </p:cNvSpPr>
          <p:nvPr/>
        </p:nvSpPr>
        <p:spPr bwMode="auto">
          <a:xfrm flipH="1">
            <a:off x="3239765" y="5004346"/>
            <a:ext cx="828675" cy="74602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195" name="Line 180"/>
          <p:cNvSpPr>
            <a:spLocks noChangeShapeType="1"/>
          </p:cNvSpPr>
          <p:nvPr/>
        </p:nvSpPr>
        <p:spPr bwMode="auto">
          <a:xfrm>
            <a:off x="4284340" y="5004347"/>
            <a:ext cx="144463" cy="63329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sp>
        <p:nvSpPr>
          <p:cNvPr id="196" name="Line 181"/>
          <p:cNvSpPr>
            <a:spLocks noChangeShapeType="1"/>
          </p:cNvSpPr>
          <p:nvPr/>
        </p:nvSpPr>
        <p:spPr bwMode="auto">
          <a:xfrm>
            <a:off x="4428803" y="4931322"/>
            <a:ext cx="935037" cy="41490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ES" dirty="0"/>
          </a:p>
        </p:txBody>
      </p:sp>
      <p:grpSp>
        <p:nvGrpSpPr>
          <p:cNvPr id="25" name="Group 182"/>
          <p:cNvGrpSpPr>
            <a:grpSpLocks/>
          </p:cNvGrpSpPr>
          <p:nvPr/>
        </p:nvGrpSpPr>
        <p:grpSpPr bwMode="auto">
          <a:xfrm>
            <a:off x="323528" y="2195216"/>
            <a:ext cx="7186612" cy="2780696"/>
            <a:chOff x="385" y="1298"/>
            <a:chExt cx="4527" cy="1815"/>
          </a:xfrm>
        </p:grpSpPr>
        <p:sp>
          <p:nvSpPr>
            <p:cNvPr id="198" name="AutoShape 183"/>
            <p:cNvSpPr>
              <a:spLocks noChangeArrowheads="1"/>
            </p:cNvSpPr>
            <p:nvPr/>
          </p:nvSpPr>
          <p:spPr bwMode="auto">
            <a:xfrm>
              <a:off x="385" y="2614"/>
              <a:ext cx="4491" cy="499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s-ES_tradnl" dirty="0">
                  <a:solidFill>
                    <a:srgbClr val="003366"/>
                  </a:solidFill>
                  <a:latin typeface="+mn-lt"/>
                </a:rPr>
                <a:t>Provisión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s-ES_tradnl" dirty="0">
                  <a:solidFill>
                    <a:srgbClr val="003366"/>
                  </a:solidFill>
                  <a:latin typeface="+mn-lt"/>
                </a:rPr>
                <a:t>de Servicio</a:t>
              </a:r>
              <a:endParaRPr lang="es-ES" dirty="0">
                <a:solidFill>
                  <a:srgbClr val="003366"/>
                </a:solidFill>
                <a:latin typeface="+mn-lt"/>
              </a:endParaRPr>
            </a:p>
          </p:txBody>
        </p:sp>
        <p:sp>
          <p:nvSpPr>
            <p:cNvPr id="199" name="AutoShape 184"/>
            <p:cNvSpPr>
              <a:spLocks noChangeArrowheads="1"/>
            </p:cNvSpPr>
            <p:nvPr/>
          </p:nvSpPr>
          <p:spPr bwMode="auto">
            <a:xfrm>
              <a:off x="385" y="1933"/>
              <a:ext cx="4491" cy="59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es-ES_tradnl" dirty="0" smtClean="0">
                <a:solidFill>
                  <a:srgbClr val="003366"/>
                </a:solidFill>
                <a:latin typeface="+mn-lt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s-ES_tradnl" dirty="0" smtClean="0">
                  <a:solidFill>
                    <a:srgbClr val="003366"/>
                  </a:solidFill>
                  <a:latin typeface="+mn-lt"/>
                </a:rPr>
                <a:t>Proceso</a:t>
              </a:r>
              <a:endParaRPr lang="es-ES_tradnl" dirty="0">
                <a:solidFill>
                  <a:srgbClr val="003366"/>
                </a:solidFill>
                <a:latin typeface="+mn-lt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s-ES_tradnl" dirty="0">
                  <a:solidFill>
                    <a:srgbClr val="003366"/>
                  </a:solidFill>
                  <a:latin typeface="+mn-lt"/>
                </a:rPr>
                <a:t>Logístico</a:t>
              </a:r>
              <a:endParaRPr lang="es-ES" dirty="0">
                <a:solidFill>
                  <a:srgbClr val="003366"/>
                </a:solidFill>
                <a:latin typeface="+mn-lt"/>
              </a:endParaRPr>
            </a:p>
          </p:txBody>
        </p:sp>
        <p:sp>
          <p:nvSpPr>
            <p:cNvPr id="200" name="AutoShape 185"/>
            <p:cNvSpPr>
              <a:spLocks noChangeArrowheads="1"/>
            </p:cNvSpPr>
            <p:nvPr/>
          </p:nvSpPr>
          <p:spPr bwMode="auto">
            <a:xfrm>
              <a:off x="385" y="1298"/>
              <a:ext cx="4491" cy="54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r>
                <a:rPr lang="es-ES_tradnl" dirty="0">
                  <a:solidFill>
                    <a:srgbClr val="003366"/>
                  </a:solidFill>
                  <a:latin typeface="+mn-lt"/>
                </a:rPr>
                <a:t>Proceso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s-ES_tradnl" dirty="0">
                  <a:solidFill>
                    <a:srgbClr val="003366"/>
                  </a:solidFill>
                  <a:latin typeface="+mn-lt"/>
                </a:rPr>
                <a:t>Presupuestario</a:t>
              </a:r>
              <a:endParaRPr lang="es-ES" dirty="0">
                <a:solidFill>
                  <a:srgbClr val="003366"/>
                </a:solidFill>
                <a:latin typeface="+mn-lt"/>
              </a:endParaRPr>
            </a:p>
          </p:txBody>
        </p:sp>
        <p:sp>
          <p:nvSpPr>
            <p:cNvPr id="201" name="Freeform 186"/>
            <p:cNvSpPr>
              <a:spLocks/>
            </p:cNvSpPr>
            <p:nvPr/>
          </p:nvSpPr>
          <p:spPr bwMode="auto">
            <a:xfrm>
              <a:off x="2245" y="1434"/>
              <a:ext cx="408" cy="91"/>
            </a:xfrm>
            <a:custGeom>
              <a:avLst/>
              <a:gdLst>
                <a:gd name="T0" fmla="*/ 0 w 681"/>
                <a:gd name="T1" fmla="*/ 1 h 181"/>
                <a:gd name="T2" fmla="*/ 2 w 681"/>
                <a:gd name="T3" fmla="*/ 0 h 181"/>
                <a:gd name="T4" fmla="*/ 4 w 681"/>
                <a:gd name="T5" fmla="*/ 1 h 181"/>
                <a:gd name="T6" fmla="*/ 0 60000 65536"/>
                <a:gd name="T7" fmla="*/ 0 60000 65536"/>
                <a:gd name="T8" fmla="*/ 0 60000 65536"/>
                <a:gd name="T9" fmla="*/ 0 w 681"/>
                <a:gd name="T10" fmla="*/ 0 h 181"/>
                <a:gd name="T11" fmla="*/ 681 w 68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181">
                  <a:moveTo>
                    <a:pt x="0" y="181"/>
                  </a:moveTo>
                  <a:cubicBezTo>
                    <a:pt x="125" y="90"/>
                    <a:pt x="250" y="0"/>
                    <a:pt x="363" y="0"/>
                  </a:cubicBezTo>
                  <a:cubicBezTo>
                    <a:pt x="476" y="0"/>
                    <a:pt x="578" y="90"/>
                    <a:pt x="681" y="181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2" name="Freeform 187"/>
            <p:cNvSpPr>
              <a:spLocks/>
            </p:cNvSpPr>
            <p:nvPr/>
          </p:nvSpPr>
          <p:spPr bwMode="auto">
            <a:xfrm>
              <a:off x="3016" y="1434"/>
              <a:ext cx="408" cy="91"/>
            </a:xfrm>
            <a:custGeom>
              <a:avLst/>
              <a:gdLst>
                <a:gd name="T0" fmla="*/ 0 w 681"/>
                <a:gd name="T1" fmla="*/ 1 h 181"/>
                <a:gd name="T2" fmla="*/ 2 w 681"/>
                <a:gd name="T3" fmla="*/ 0 h 181"/>
                <a:gd name="T4" fmla="*/ 4 w 681"/>
                <a:gd name="T5" fmla="*/ 1 h 181"/>
                <a:gd name="T6" fmla="*/ 0 60000 65536"/>
                <a:gd name="T7" fmla="*/ 0 60000 65536"/>
                <a:gd name="T8" fmla="*/ 0 60000 65536"/>
                <a:gd name="T9" fmla="*/ 0 w 681"/>
                <a:gd name="T10" fmla="*/ 0 h 181"/>
                <a:gd name="T11" fmla="*/ 681 w 68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181">
                  <a:moveTo>
                    <a:pt x="0" y="181"/>
                  </a:moveTo>
                  <a:cubicBezTo>
                    <a:pt x="125" y="90"/>
                    <a:pt x="250" y="0"/>
                    <a:pt x="363" y="0"/>
                  </a:cubicBezTo>
                  <a:cubicBezTo>
                    <a:pt x="476" y="0"/>
                    <a:pt x="578" y="90"/>
                    <a:pt x="681" y="181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3" name="Freeform 188"/>
            <p:cNvSpPr>
              <a:spLocks/>
            </p:cNvSpPr>
            <p:nvPr/>
          </p:nvSpPr>
          <p:spPr bwMode="auto">
            <a:xfrm>
              <a:off x="3696" y="1434"/>
              <a:ext cx="408" cy="91"/>
            </a:xfrm>
            <a:custGeom>
              <a:avLst/>
              <a:gdLst>
                <a:gd name="T0" fmla="*/ 0 w 681"/>
                <a:gd name="T1" fmla="*/ 1 h 181"/>
                <a:gd name="T2" fmla="*/ 2 w 681"/>
                <a:gd name="T3" fmla="*/ 0 h 181"/>
                <a:gd name="T4" fmla="*/ 4 w 681"/>
                <a:gd name="T5" fmla="*/ 1 h 181"/>
                <a:gd name="T6" fmla="*/ 0 60000 65536"/>
                <a:gd name="T7" fmla="*/ 0 60000 65536"/>
                <a:gd name="T8" fmla="*/ 0 60000 65536"/>
                <a:gd name="T9" fmla="*/ 0 w 681"/>
                <a:gd name="T10" fmla="*/ 0 h 181"/>
                <a:gd name="T11" fmla="*/ 681 w 681"/>
                <a:gd name="T12" fmla="*/ 181 h 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181">
                  <a:moveTo>
                    <a:pt x="0" y="181"/>
                  </a:moveTo>
                  <a:cubicBezTo>
                    <a:pt x="125" y="90"/>
                    <a:pt x="250" y="0"/>
                    <a:pt x="363" y="0"/>
                  </a:cubicBezTo>
                  <a:cubicBezTo>
                    <a:pt x="476" y="0"/>
                    <a:pt x="578" y="90"/>
                    <a:pt x="681" y="181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04" name="Rectangle 189"/>
            <p:cNvSpPr>
              <a:spLocks noChangeArrowheads="1"/>
            </p:cNvSpPr>
            <p:nvPr/>
          </p:nvSpPr>
          <p:spPr bwMode="auto">
            <a:xfrm>
              <a:off x="1564" y="1494"/>
              <a:ext cx="3348" cy="21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_tradnl" sz="1600" dirty="0">
                  <a:solidFill>
                    <a:srgbClr val="000000"/>
                  </a:solidFill>
                  <a:latin typeface="+mn-lt"/>
                </a:rPr>
                <a:t>Programación         Formulación        Ejecución          Evaluación</a:t>
              </a:r>
              <a:endParaRPr lang="es-E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5" name="Rectangle 190"/>
            <p:cNvSpPr>
              <a:spLocks noChangeArrowheads="1"/>
            </p:cNvSpPr>
            <p:nvPr/>
          </p:nvSpPr>
          <p:spPr bwMode="auto">
            <a:xfrm>
              <a:off x="1656" y="2099"/>
              <a:ext cx="2812" cy="3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_tradnl" sz="1600" dirty="0">
                  <a:solidFill>
                    <a:srgbClr val="000000"/>
                  </a:solidFill>
                  <a:latin typeface="+mn-lt"/>
                </a:rPr>
                <a:t>Disponibilidad de		Disponibilidad de</a:t>
              </a:r>
            </a:p>
            <a:p>
              <a:pPr>
                <a:defRPr/>
              </a:pPr>
              <a:r>
                <a:rPr lang="es-ES_tradnl" sz="1600" dirty="0">
                  <a:solidFill>
                    <a:srgbClr val="000000"/>
                  </a:solidFill>
                  <a:latin typeface="+mn-lt"/>
                </a:rPr>
                <a:t>Personal			Bienes y Servicios</a:t>
              </a:r>
              <a:endParaRPr lang="es-ES" sz="16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6" name="AutoShape 191"/>
            <p:cNvSpPr>
              <a:spLocks noChangeArrowheads="1"/>
            </p:cNvSpPr>
            <p:nvPr/>
          </p:nvSpPr>
          <p:spPr bwMode="auto">
            <a:xfrm>
              <a:off x="1837" y="1842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07" name="AutoShape 192"/>
            <p:cNvSpPr>
              <a:spLocks noChangeArrowheads="1"/>
            </p:cNvSpPr>
            <p:nvPr/>
          </p:nvSpPr>
          <p:spPr bwMode="auto">
            <a:xfrm>
              <a:off x="2154" y="1842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08" name="AutoShape 193"/>
            <p:cNvSpPr>
              <a:spLocks noChangeArrowheads="1"/>
            </p:cNvSpPr>
            <p:nvPr/>
          </p:nvSpPr>
          <p:spPr bwMode="auto">
            <a:xfrm>
              <a:off x="2472" y="1842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09" name="AutoShape 194"/>
            <p:cNvSpPr>
              <a:spLocks noChangeArrowheads="1"/>
            </p:cNvSpPr>
            <p:nvPr/>
          </p:nvSpPr>
          <p:spPr bwMode="auto">
            <a:xfrm>
              <a:off x="2789" y="1842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10" name="AutoShape 195"/>
            <p:cNvSpPr>
              <a:spLocks noChangeArrowheads="1"/>
            </p:cNvSpPr>
            <p:nvPr/>
          </p:nvSpPr>
          <p:spPr bwMode="auto">
            <a:xfrm>
              <a:off x="3107" y="1842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11" name="AutoShape 196"/>
            <p:cNvSpPr>
              <a:spLocks noChangeArrowheads="1"/>
            </p:cNvSpPr>
            <p:nvPr/>
          </p:nvSpPr>
          <p:spPr bwMode="auto">
            <a:xfrm>
              <a:off x="3424" y="1842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12" name="AutoShape 197"/>
            <p:cNvSpPr>
              <a:spLocks noChangeArrowheads="1"/>
            </p:cNvSpPr>
            <p:nvPr/>
          </p:nvSpPr>
          <p:spPr bwMode="auto">
            <a:xfrm>
              <a:off x="3742" y="1842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13" name="AutoShape 198"/>
            <p:cNvSpPr>
              <a:spLocks noChangeArrowheads="1"/>
            </p:cNvSpPr>
            <p:nvPr/>
          </p:nvSpPr>
          <p:spPr bwMode="auto">
            <a:xfrm>
              <a:off x="1837" y="2523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14" name="AutoShape 199"/>
            <p:cNvSpPr>
              <a:spLocks noChangeArrowheads="1"/>
            </p:cNvSpPr>
            <p:nvPr/>
          </p:nvSpPr>
          <p:spPr bwMode="auto">
            <a:xfrm>
              <a:off x="2154" y="2523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15" name="AutoShape 200"/>
            <p:cNvSpPr>
              <a:spLocks noChangeArrowheads="1"/>
            </p:cNvSpPr>
            <p:nvPr/>
          </p:nvSpPr>
          <p:spPr bwMode="auto">
            <a:xfrm>
              <a:off x="2472" y="2523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16" name="AutoShape 201"/>
            <p:cNvSpPr>
              <a:spLocks noChangeArrowheads="1"/>
            </p:cNvSpPr>
            <p:nvPr/>
          </p:nvSpPr>
          <p:spPr bwMode="auto">
            <a:xfrm>
              <a:off x="2789" y="2523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17" name="AutoShape 202"/>
            <p:cNvSpPr>
              <a:spLocks noChangeArrowheads="1"/>
            </p:cNvSpPr>
            <p:nvPr/>
          </p:nvSpPr>
          <p:spPr bwMode="auto">
            <a:xfrm>
              <a:off x="3107" y="2523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18" name="AutoShape 203"/>
            <p:cNvSpPr>
              <a:spLocks noChangeArrowheads="1"/>
            </p:cNvSpPr>
            <p:nvPr/>
          </p:nvSpPr>
          <p:spPr bwMode="auto">
            <a:xfrm>
              <a:off x="3424" y="2523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19" name="AutoShape 204"/>
            <p:cNvSpPr>
              <a:spLocks noChangeArrowheads="1"/>
            </p:cNvSpPr>
            <p:nvPr/>
          </p:nvSpPr>
          <p:spPr bwMode="auto">
            <a:xfrm>
              <a:off x="3742" y="2523"/>
              <a:ext cx="136" cy="189"/>
            </a:xfrm>
            <a:prstGeom prst="downArrow">
              <a:avLst>
                <a:gd name="adj1" fmla="val 50000"/>
                <a:gd name="adj2" fmla="val 40443"/>
              </a:avLst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20" name="AutoShape 205"/>
            <p:cNvSpPr>
              <a:spLocks noChangeArrowheads="1"/>
            </p:cNvSpPr>
            <p:nvPr/>
          </p:nvSpPr>
          <p:spPr bwMode="auto">
            <a:xfrm>
              <a:off x="567" y="1822"/>
              <a:ext cx="272" cy="157"/>
            </a:xfrm>
            <a:prstGeom prst="downArrow">
              <a:avLst>
                <a:gd name="adj1" fmla="val 50000"/>
                <a:gd name="adj2" fmla="val 43134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  <p:sp>
          <p:nvSpPr>
            <p:cNvPr id="221" name="AutoShape 206"/>
            <p:cNvSpPr>
              <a:spLocks noChangeArrowheads="1"/>
            </p:cNvSpPr>
            <p:nvPr/>
          </p:nvSpPr>
          <p:spPr bwMode="auto">
            <a:xfrm>
              <a:off x="567" y="2523"/>
              <a:ext cx="272" cy="182"/>
            </a:xfrm>
            <a:prstGeom prst="downArrow">
              <a:avLst>
                <a:gd name="adj1" fmla="val 50000"/>
                <a:gd name="adj2" fmla="val 43134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 dirty="0">
                <a:solidFill>
                  <a:srgbClr val="000000"/>
                </a:solidFill>
              </a:endParaRPr>
            </a:p>
          </p:txBody>
        </p:sp>
      </p:grpSp>
      <p:sp>
        <p:nvSpPr>
          <p:cNvPr id="222" name="Oval 207" descr="Light upward diagonal"/>
          <p:cNvSpPr>
            <a:spLocks noChangeArrowheads="1"/>
          </p:cNvSpPr>
          <p:nvPr/>
        </p:nvSpPr>
        <p:spPr bwMode="auto">
          <a:xfrm>
            <a:off x="2196778" y="2450803"/>
            <a:ext cx="1439862" cy="360362"/>
          </a:xfrm>
          <a:prstGeom prst="ellipse">
            <a:avLst/>
          </a:prstGeom>
          <a:noFill/>
          <a:ln cmpd="sng">
            <a:noFill/>
          </a:ln>
        </p:spPr>
        <p:txBody>
          <a:bodyPr wrap="none" anchor="ctr"/>
          <a:lstStyle/>
          <a:p>
            <a:pPr>
              <a:defRPr/>
            </a:pPr>
            <a:endParaRPr lang="es-PE" sz="2000" dirty="0">
              <a:latin typeface="+mn-lt"/>
            </a:endParaRPr>
          </a:p>
        </p:txBody>
      </p:sp>
      <p:sp>
        <p:nvSpPr>
          <p:cNvPr id="223" name="Text Box 208"/>
          <p:cNvSpPr txBox="1">
            <a:spLocks noChangeArrowheads="1"/>
          </p:cNvSpPr>
          <p:nvPr/>
        </p:nvSpPr>
        <p:spPr bwMode="auto">
          <a:xfrm>
            <a:off x="7524428" y="3492203"/>
            <a:ext cx="1279525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endParaRPr lang="es-PE" sz="20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4" name="AutoShape 209"/>
          <p:cNvSpPr>
            <a:spLocks/>
          </p:cNvSpPr>
          <p:nvPr/>
        </p:nvSpPr>
        <p:spPr bwMode="auto">
          <a:xfrm>
            <a:off x="7452990" y="2163465"/>
            <a:ext cx="142875" cy="863600"/>
          </a:xfrm>
          <a:prstGeom prst="rightBrace">
            <a:avLst>
              <a:gd name="adj1" fmla="val 5037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s-PE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5" name="AutoShape 210"/>
          <p:cNvSpPr>
            <a:spLocks/>
          </p:cNvSpPr>
          <p:nvPr/>
        </p:nvSpPr>
        <p:spPr bwMode="auto">
          <a:xfrm>
            <a:off x="7452990" y="3244553"/>
            <a:ext cx="142875" cy="863600"/>
          </a:xfrm>
          <a:prstGeom prst="rightBrace">
            <a:avLst>
              <a:gd name="adj1" fmla="val 5037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s-PE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6" name="AutoShape 211"/>
          <p:cNvSpPr>
            <a:spLocks/>
          </p:cNvSpPr>
          <p:nvPr/>
        </p:nvSpPr>
        <p:spPr bwMode="auto">
          <a:xfrm>
            <a:off x="7452320" y="4221088"/>
            <a:ext cx="142875" cy="720725"/>
          </a:xfrm>
          <a:prstGeom prst="rightBrace">
            <a:avLst>
              <a:gd name="adj1" fmla="val 4203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s-PE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27" name="Text Box 212"/>
          <p:cNvSpPr txBox="1">
            <a:spLocks noChangeArrowheads="1"/>
          </p:cNvSpPr>
          <p:nvPr/>
        </p:nvSpPr>
        <p:spPr bwMode="auto">
          <a:xfrm>
            <a:off x="7637071" y="2163465"/>
            <a:ext cx="1351160" cy="7571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s-ES_tradnl" b="1" dirty="0" smtClean="0">
                <a:solidFill>
                  <a:srgbClr val="990000"/>
                </a:solidFill>
                <a:latin typeface="+mn-lt"/>
              </a:rPr>
              <a:t>SIGA, SIAF, </a:t>
            </a:r>
            <a:r>
              <a:rPr lang="es-ES_tradnl" dirty="0" smtClean="0">
                <a:latin typeface="+mn-lt"/>
              </a:rPr>
              <a:t>[Universal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s-ES_tradnl" dirty="0" smtClean="0">
                <a:latin typeface="+mn-lt"/>
              </a:rPr>
              <a:t>UE]</a:t>
            </a:r>
            <a:endParaRPr lang="es-ES" dirty="0" smtClean="0">
              <a:latin typeface="+mn-lt"/>
            </a:endParaRPr>
          </a:p>
        </p:txBody>
      </p:sp>
      <p:sp>
        <p:nvSpPr>
          <p:cNvPr id="228" name="Text Box 213"/>
          <p:cNvSpPr txBox="1">
            <a:spLocks noChangeArrowheads="1"/>
          </p:cNvSpPr>
          <p:nvPr/>
        </p:nvSpPr>
        <p:spPr bwMode="auto">
          <a:xfrm>
            <a:off x="7524328" y="4149080"/>
            <a:ext cx="1387475" cy="10895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endParaRPr lang="es-ES_tradnl" dirty="0" smtClean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PE" b="1" dirty="0" smtClean="0">
                <a:solidFill>
                  <a:srgbClr val="990000"/>
                </a:solidFill>
                <a:latin typeface="+mn-lt"/>
                <a:cs typeface="+mn-cs"/>
              </a:rPr>
              <a:t>SIS, HIS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s-PE" b="1" dirty="0" smtClean="0">
                <a:solidFill>
                  <a:srgbClr val="990000"/>
                </a:solidFill>
                <a:latin typeface="+mn-lt"/>
                <a:cs typeface="+mn-cs"/>
              </a:rPr>
              <a:t>INEI (RESULTA)</a:t>
            </a:r>
          </a:p>
        </p:txBody>
      </p:sp>
      <p:sp>
        <p:nvSpPr>
          <p:cNvPr id="229" name="Oval 214" descr="Light upward diagonal"/>
          <p:cNvSpPr>
            <a:spLocks noChangeArrowheads="1"/>
          </p:cNvSpPr>
          <p:nvPr/>
        </p:nvSpPr>
        <p:spPr bwMode="auto">
          <a:xfrm>
            <a:off x="1620515" y="1618953"/>
            <a:ext cx="1366838" cy="47307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s-ES_tradnl" sz="1600" b="1" dirty="0">
                <a:solidFill>
                  <a:srgbClr val="000000"/>
                </a:solidFill>
                <a:latin typeface="+mn-lt"/>
              </a:rPr>
              <a:t>Metas Físicas</a:t>
            </a:r>
            <a:endParaRPr lang="es-E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0" name="Line 215"/>
          <p:cNvSpPr>
            <a:spLocks noChangeShapeType="1"/>
          </p:cNvSpPr>
          <p:nvPr/>
        </p:nvSpPr>
        <p:spPr bwMode="auto">
          <a:xfrm>
            <a:off x="2268215" y="2050753"/>
            <a:ext cx="647700" cy="4016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s-PE" sz="2000" dirty="0">
              <a:latin typeface="+mn-lt"/>
            </a:endParaRPr>
          </a:p>
        </p:txBody>
      </p:sp>
      <p:sp>
        <p:nvSpPr>
          <p:cNvPr id="231" name="Oval 216" descr="Light upward diagonal"/>
          <p:cNvSpPr>
            <a:spLocks noChangeArrowheads="1"/>
          </p:cNvSpPr>
          <p:nvPr/>
        </p:nvSpPr>
        <p:spPr bwMode="auto">
          <a:xfrm>
            <a:off x="3204840" y="1618953"/>
            <a:ext cx="936625" cy="473075"/>
          </a:xfrm>
          <a:prstGeom prst="ellipse">
            <a:avLst/>
          </a:prstGeom>
          <a:solidFill>
            <a:schemeClr val="bg1"/>
          </a:solidFill>
          <a:ln>
            <a:solidFill>
              <a:srgbClr val="336600"/>
            </a:solidFill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s-ES_tradnl" sz="1600" b="1" dirty="0">
                <a:solidFill>
                  <a:srgbClr val="000000"/>
                </a:solidFill>
                <a:latin typeface="+mn-lt"/>
              </a:rPr>
              <a:t>SNIP</a:t>
            </a:r>
            <a:endParaRPr lang="es-E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2" name="Line 217"/>
          <p:cNvSpPr>
            <a:spLocks noChangeShapeType="1"/>
          </p:cNvSpPr>
          <p:nvPr/>
        </p:nvSpPr>
        <p:spPr bwMode="auto">
          <a:xfrm flipH="1">
            <a:off x="3131815" y="2050753"/>
            <a:ext cx="431800" cy="4016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s-PE" sz="2000" dirty="0">
              <a:latin typeface="+mn-lt"/>
            </a:endParaRPr>
          </a:p>
        </p:txBody>
      </p:sp>
      <p:grpSp>
        <p:nvGrpSpPr>
          <p:cNvPr id="26" name="Group 218"/>
          <p:cNvGrpSpPr>
            <a:grpSpLocks/>
          </p:cNvGrpSpPr>
          <p:nvPr/>
        </p:nvGrpSpPr>
        <p:grpSpPr bwMode="auto">
          <a:xfrm>
            <a:off x="1310833" y="899122"/>
            <a:ext cx="4540250" cy="647823"/>
            <a:chOff x="262" y="2812"/>
            <a:chExt cx="2540" cy="907"/>
          </a:xfrm>
        </p:grpSpPr>
        <p:sp>
          <p:nvSpPr>
            <p:cNvPr id="234" name="AutoShape 219"/>
            <p:cNvSpPr>
              <a:spLocks noChangeArrowheads="1"/>
            </p:cNvSpPr>
            <p:nvPr/>
          </p:nvSpPr>
          <p:spPr bwMode="auto">
            <a:xfrm>
              <a:off x="262" y="2812"/>
              <a:ext cx="2540" cy="907"/>
            </a:xfrm>
            <a:prstGeom prst="roundRect">
              <a:avLst>
                <a:gd name="adj" fmla="val 7435"/>
              </a:avLst>
            </a:prstGeom>
            <a:solidFill>
              <a:srgbClr val="FFFF99"/>
            </a:solidFill>
            <a:ln w="9525" algn="ctr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P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5" name="Rectangle 220"/>
            <p:cNvSpPr>
              <a:spLocks noChangeArrowheads="1"/>
            </p:cNvSpPr>
            <p:nvPr/>
          </p:nvSpPr>
          <p:spPr bwMode="auto">
            <a:xfrm>
              <a:off x="308" y="2865"/>
              <a:ext cx="676" cy="8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s-ES" sz="2000" b="1" dirty="0">
                  <a:solidFill>
                    <a:srgbClr val="990000"/>
                  </a:solidFill>
                  <a:latin typeface="+mn-lt"/>
                </a:rPr>
                <a:t>Insumos</a:t>
              </a:r>
            </a:p>
          </p:txBody>
        </p:sp>
        <p:sp>
          <p:nvSpPr>
            <p:cNvPr id="236" name="Rectangle 221"/>
            <p:cNvSpPr>
              <a:spLocks noChangeArrowheads="1"/>
            </p:cNvSpPr>
            <p:nvPr/>
          </p:nvSpPr>
          <p:spPr bwMode="auto">
            <a:xfrm>
              <a:off x="1188" y="2865"/>
              <a:ext cx="761" cy="8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s-ES" sz="2000" b="1" dirty="0">
                  <a:solidFill>
                    <a:srgbClr val="990000"/>
                  </a:solidFill>
                  <a:latin typeface="+mn-lt"/>
                </a:rPr>
                <a:t>Actividades</a:t>
              </a:r>
            </a:p>
          </p:txBody>
        </p:sp>
        <p:sp>
          <p:nvSpPr>
            <p:cNvPr id="237" name="Rectangle 222"/>
            <p:cNvSpPr>
              <a:spLocks noChangeArrowheads="1"/>
            </p:cNvSpPr>
            <p:nvPr/>
          </p:nvSpPr>
          <p:spPr bwMode="auto">
            <a:xfrm>
              <a:off x="2074" y="2865"/>
              <a:ext cx="679" cy="8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s-ES" sz="2000" b="1" dirty="0">
                  <a:solidFill>
                    <a:srgbClr val="990000"/>
                  </a:solidFill>
                  <a:latin typeface="+mn-lt"/>
                </a:rPr>
                <a:t>Productos</a:t>
              </a:r>
            </a:p>
          </p:txBody>
        </p:sp>
        <p:sp>
          <p:nvSpPr>
            <p:cNvPr id="238" name="AutoShape 223"/>
            <p:cNvSpPr>
              <a:spLocks noChangeArrowheads="1"/>
            </p:cNvSpPr>
            <p:nvPr/>
          </p:nvSpPr>
          <p:spPr bwMode="auto">
            <a:xfrm>
              <a:off x="988" y="3205"/>
              <a:ext cx="182" cy="182"/>
            </a:xfrm>
            <a:prstGeom prst="rightArrow">
              <a:avLst>
                <a:gd name="adj1" fmla="val 50278"/>
                <a:gd name="adj2" fmla="val 60220"/>
              </a:avLst>
            </a:prstGeom>
            <a:solidFill>
              <a:srgbClr val="4D4D4D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s-PE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39" name="AutoShape 224"/>
            <p:cNvSpPr>
              <a:spLocks noChangeArrowheads="1"/>
            </p:cNvSpPr>
            <p:nvPr/>
          </p:nvSpPr>
          <p:spPr bwMode="auto">
            <a:xfrm>
              <a:off x="1963" y="3205"/>
              <a:ext cx="110" cy="182"/>
            </a:xfrm>
            <a:prstGeom prst="rightArrow">
              <a:avLst>
                <a:gd name="adj1" fmla="val 50278"/>
                <a:gd name="adj2" fmla="val 60220"/>
              </a:avLst>
            </a:prstGeom>
            <a:solidFill>
              <a:srgbClr val="4D4D4D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s-PE" sz="20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240" name="Rectangle 227"/>
          <p:cNvSpPr>
            <a:spLocks noChangeArrowheads="1"/>
          </p:cNvSpPr>
          <p:nvPr/>
        </p:nvSpPr>
        <p:spPr bwMode="auto">
          <a:xfrm>
            <a:off x="7660814" y="3067745"/>
            <a:ext cx="1303674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ES_tradnl" b="1" dirty="0" smtClean="0">
                <a:solidFill>
                  <a:srgbClr val="990000"/>
                </a:solidFill>
                <a:latin typeface="+mn-lt"/>
              </a:rPr>
              <a:t>SIGA, HIS, </a:t>
            </a:r>
          </a:p>
          <a:p>
            <a:pPr algn="ctr">
              <a:lnSpc>
                <a:spcPct val="80000"/>
              </a:lnSpc>
              <a:defRPr/>
            </a:pPr>
            <a:r>
              <a:rPr lang="es-ES_tradnl" b="1" dirty="0" smtClean="0">
                <a:solidFill>
                  <a:srgbClr val="990000"/>
                </a:solidFill>
                <a:latin typeface="+mn-lt"/>
              </a:rPr>
              <a:t>SISMED</a:t>
            </a:r>
            <a:endParaRPr lang="es-ES_tradnl" dirty="0">
              <a:solidFill>
                <a:srgbClr val="990000"/>
              </a:solidFill>
              <a:latin typeface="+mn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ES_tradnl" dirty="0">
                <a:latin typeface="+mn-lt"/>
              </a:rPr>
              <a:t>[Universal</a:t>
            </a:r>
          </a:p>
          <a:p>
            <a:pPr algn="ctr">
              <a:lnSpc>
                <a:spcPct val="80000"/>
              </a:lnSpc>
              <a:defRPr/>
            </a:pPr>
            <a:r>
              <a:rPr lang="es-ES_tradnl" dirty="0">
                <a:latin typeface="+mn-lt"/>
              </a:rPr>
              <a:t>Punto de </a:t>
            </a:r>
          </a:p>
          <a:p>
            <a:pPr algn="ctr">
              <a:lnSpc>
                <a:spcPct val="80000"/>
              </a:lnSpc>
              <a:defRPr/>
            </a:pPr>
            <a:r>
              <a:rPr lang="es-ES_tradnl" dirty="0">
                <a:latin typeface="+mn-lt"/>
              </a:rPr>
              <a:t>atención]</a:t>
            </a:r>
            <a:endParaRPr lang="es-ES" dirty="0">
              <a:latin typeface="+mn-lt"/>
            </a:endParaRPr>
          </a:p>
        </p:txBody>
      </p:sp>
      <p:sp>
        <p:nvSpPr>
          <p:cNvPr id="233" name="1 Título"/>
          <p:cNvSpPr txBox="1">
            <a:spLocks/>
          </p:cNvSpPr>
          <p:nvPr/>
        </p:nvSpPr>
        <p:spPr>
          <a:xfrm>
            <a:off x="0" y="-27384"/>
            <a:ext cx="9144000" cy="648072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defRPr sz="35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sz="2400" b="1" dirty="0" smtClean="0">
                <a:latin typeface="+mn-lt"/>
              </a:rPr>
              <a:t>¿Qué procesos y fuentes de información son claves?</a:t>
            </a:r>
            <a:endParaRPr lang="es-E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54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9263" marR="0" lvl="0" indent="-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II. Ejecución presupuestal de los PP: PIM VS Ejecución en bienes/servicios</a:t>
            </a:r>
            <a:endParaRPr kumimoji="0" lang="es-PE" altLang="es-P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t="9469" r="7451" b="9813"/>
          <a:stretch>
            <a:fillRect/>
          </a:stretch>
        </p:blipFill>
        <p:spPr bwMode="auto">
          <a:xfrm>
            <a:off x="0" y="1196752"/>
            <a:ext cx="9144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20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9263" marR="0" lvl="0" indent="-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II. Ejecución presupuestal de los PP: PIM VS Ejecución en bienes/servicios: RO y DT: Al 10 Nov. 2014</a:t>
            </a:r>
            <a:endParaRPr kumimoji="0" lang="es-PE" altLang="es-P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7" r="11506" b="40152"/>
          <a:stretch/>
        </p:blipFill>
        <p:spPr bwMode="auto">
          <a:xfrm>
            <a:off x="117082" y="1340768"/>
            <a:ext cx="884740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marL="539750" indent="-539750" algn="just"/>
            <a:r>
              <a:rPr lang="es-PE" sz="2800" b="1" dirty="0" smtClean="0">
                <a:solidFill>
                  <a:schemeClr val="bg1"/>
                </a:solidFill>
              </a:rPr>
              <a:t>III. Calidad </a:t>
            </a:r>
            <a:r>
              <a:rPr lang="es-PE" sz="2800" b="1" dirty="0">
                <a:solidFill>
                  <a:schemeClr val="bg1"/>
                </a:solidFill>
              </a:rPr>
              <a:t>del gasto: Priorización y oportunidad en la ejecución presupuestal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57346"/>
              </p:ext>
            </p:extLst>
          </p:nvPr>
        </p:nvGraphicFramePr>
        <p:xfrm>
          <a:off x="72009" y="1131239"/>
          <a:ext cx="9036495" cy="5538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7903"/>
                <a:gridCol w="1512168"/>
                <a:gridCol w="2304256"/>
                <a:gridCol w="1512168"/>
              </a:tblGrid>
              <a:tr h="326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Contenido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>
                          <a:effectLst/>
                        </a:rPr>
                        <a:t>Fuente</a:t>
                      </a:r>
                      <a:endParaRPr lang="es-P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>
                          <a:effectLst/>
                        </a:rPr>
                        <a:t>Objetivo</a:t>
                      </a:r>
                      <a:endParaRPr lang="es-P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>
                          <a:effectLst/>
                        </a:rPr>
                        <a:t>Responsable</a:t>
                      </a:r>
                      <a:endParaRPr lang="es-P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87601">
                <a:tc>
                  <a:txBody>
                    <a:bodyPr/>
                    <a:lstStyle/>
                    <a:p>
                      <a:pPr marL="360363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2000" dirty="0" smtClean="0">
                          <a:effectLst/>
                        </a:rPr>
                        <a:t>1. Distribución </a:t>
                      </a:r>
                      <a:r>
                        <a:rPr lang="es-ES" sz="2000" dirty="0">
                          <a:effectLst/>
                        </a:rPr>
                        <a:t>y priorización del gasto </a:t>
                      </a:r>
                      <a:r>
                        <a:rPr lang="es-ES" sz="2000" dirty="0" smtClean="0">
                          <a:effectLst/>
                        </a:rPr>
                        <a:t>2013-2014 </a:t>
                      </a:r>
                      <a:r>
                        <a:rPr lang="es-ES" sz="2000" dirty="0">
                          <a:effectLst/>
                        </a:rPr>
                        <a:t>por específicas de gasto </a:t>
                      </a:r>
                      <a:r>
                        <a:rPr lang="es-ES" sz="2000" dirty="0" smtClean="0">
                          <a:effectLst/>
                        </a:rPr>
                        <a:t>en </a:t>
                      </a:r>
                      <a:r>
                        <a:rPr lang="es-ES" sz="2000" dirty="0">
                          <a:effectLst/>
                        </a:rPr>
                        <a:t>la genérica de gasto bienes y servicios, en programas presupuestales. </a:t>
                      </a:r>
                      <a:endParaRPr lang="es-ES" sz="2000" dirty="0" smtClean="0">
                        <a:effectLst/>
                      </a:endParaRPr>
                    </a:p>
                    <a:p>
                      <a:pPr marL="360363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endParaRPr lang="es-PE" sz="2000" dirty="0">
                        <a:effectLst/>
                      </a:endParaRPr>
                    </a:p>
                    <a:p>
                      <a:pPr marL="360363" indent="-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2000" dirty="0" smtClean="0">
                          <a:effectLst/>
                        </a:rPr>
                        <a:t>2.  </a:t>
                      </a:r>
                      <a:r>
                        <a:rPr lang="es-ES" sz="2000" dirty="0">
                          <a:effectLst/>
                        </a:rPr>
                        <a:t>Oportunidad </a:t>
                      </a:r>
                      <a:r>
                        <a:rPr lang="es-ES" sz="2000" dirty="0" smtClean="0">
                          <a:effectLst/>
                        </a:rPr>
                        <a:t>del gasto por toda </a:t>
                      </a:r>
                      <a:r>
                        <a:rPr lang="es-ES" sz="2000" dirty="0">
                          <a:effectLst/>
                        </a:rPr>
                        <a:t>fuente </a:t>
                      </a:r>
                      <a:r>
                        <a:rPr lang="es-ES" sz="2000" dirty="0" smtClean="0">
                          <a:effectLst/>
                        </a:rPr>
                        <a:t>en bienes y servicios y en CAS </a:t>
                      </a:r>
                      <a:r>
                        <a:rPr lang="es-ES" sz="2000" dirty="0">
                          <a:effectLst/>
                        </a:rPr>
                        <a:t>en PP según devengado mensual 2013-2014. 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SIAF EJEC </a:t>
                      </a:r>
                      <a:r>
                        <a:rPr lang="es-PE" sz="2000" dirty="0" smtClean="0">
                          <a:effectLst/>
                        </a:rPr>
                        <a:t>2013-2014</a:t>
                      </a:r>
                      <a:endParaRPr lang="es-PE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b="0" dirty="0">
                          <a:effectLst/>
                        </a:rPr>
                        <a:t>Conocer las prioridades </a:t>
                      </a:r>
                      <a:r>
                        <a:rPr lang="es-PE" sz="2000" b="0" dirty="0" smtClean="0">
                          <a:effectLst/>
                        </a:rPr>
                        <a:t>y la oportunidad del gasto en los PP para </a:t>
                      </a:r>
                      <a:r>
                        <a:rPr lang="es-PE" sz="2000" b="0" dirty="0">
                          <a:effectLst/>
                        </a:rPr>
                        <a:t>atender las necesidades </a:t>
                      </a:r>
                      <a:r>
                        <a:rPr lang="es-PE" sz="2000" dirty="0">
                          <a:effectLst/>
                        </a:rPr>
                        <a:t>de los programas presupuestales.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Permite identificar la necesidad de realizar ajustes en la ejecución del año en </a:t>
                      </a:r>
                      <a:r>
                        <a:rPr lang="es-PE" sz="2000" dirty="0" smtClean="0">
                          <a:effectLst/>
                        </a:rPr>
                        <a:t>curso</a:t>
                      </a:r>
                      <a:r>
                        <a:rPr lang="es-PE" sz="2000" baseline="0" dirty="0" smtClean="0">
                          <a:effectLst/>
                        </a:rPr>
                        <a:t> y del siguiente año presupuestal.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2000" dirty="0">
                          <a:effectLst/>
                        </a:rPr>
                        <a:t>Oficina de Planeamiento y presupuesto de </a:t>
                      </a:r>
                      <a:r>
                        <a:rPr lang="es-PE" sz="2000" dirty="0" smtClean="0">
                          <a:effectLst/>
                        </a:rPr>
                        <a:t>UE/GR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0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-27384"/>
            <a:ext cx="9144000" cy="95410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just"/>
            <a:r>
              <a:rPr lang="es-PE" sz="2800" b="1" dirty="0">
                <a:solidFill>
                  <a:schemeClr val="bg1"/>
                </a:solidFill>
              </a:rPr>
              <a:t>III. </a:t>
            </a:r>
            <a:r>
              <a:rPr lang="es-PE" sz="2800" b="1" dirty="0" smtClean="0">
                <a:solidFill>
                  <a:schemeClr val="bg1"/>
                </a:solidFill>
              </a:rPr>
              <a:t>Calidad </a:t>
            </a:r>
            <a:r>
              <a:rPr lang="es-PE" sz="2800" b="1" dirty="0">
                <a:solidFill>
                  <a:schemeClr val="bg1"/>
                </a:solidFill>
              </a:rPr>
              <a:t>del gasto: Priorización </a:t>
            </a:r>
            <a:r>
              <a:rPr lang="es-PE" sz="2800" b="1" dirty="0" smtClean="0">
                <a:solidFill>
                  <a:schemeClr val="bg1"/>
                </a:solidFill>
              </a:rPr>
              <a:t>en </a:t>
            </a:r>
            <a:r>
              <a:rPr lang="es-PE" sz="2800" b="1" dirty="0">
                <a:solidFill>
                  <a:schemeClr val="bg1"/>
                </a:solidFill>
              </a:rPr>
              <a:t>la ejecución </a:t>
            </a:r>
            <a:r>
              <a:rPr lang="es-PE" sz="2800" b="1" dirty="0" smtClean="0">
                <a:solidFill>
                  <a:schemeClr val="bg1"/>
                </a:solidFill>
              </a:rPr>
              <a:t>presupuestal en bienes y servicios en PP. GR Amazonas</a:t>
            </a:r>
            <a:endParaRPr lang="es-PE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 r="16761" b="6250"/>
          <a:stretch/>
        </p:blipFill>
        <p:spPr bwMode="auto">
          <a:xfrm>
            <a:off x="17748" y="1142747"/>
            <a:ext cx="9036496" cy="571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2" r="20738" b="11458"/>
          <a:stretch/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III. Priorización y Ejecución presupuestal en bienes y servicios. PP Articulado Nutricional </a:t>
            </a:r>
            <a:endParaRPr kumimoji="0" lang="es-PE" altLang="es-PE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 r="8949" b="9091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just"/>
            <a:r>
              <a:rPr lang="es-PE" sz="2800" b="1" dirty="0">
                <a:solidFill>
                  <a:schemeClr val="bg1"/>
                </a:solidFill>
              </a:rPr>
              <a:t>III. </a:t>
            </a:r>
            <a:r>
              <a:rPr lang="es-PE" sz="2800" b="1" dirty="0" smtClean="0">
                <a:solidFill>
                  <a:schemeClr val="bg1"/>
                </a:solidFill>
              </a:rPr>
              <a:t>Calidad </a:t>
            </a:r>
            <a:r>
              <a:rPr lang="es-PE" sz="2800" b="1" dirty="0">
                <a:solidFill>
                  <a:schemeClr val="bg1"/>
                </a:solidFill>
              </a:rPr>
              <a:t>del gasto: </a:t>
            </a:r>
            <a:r>
              <a:rPr lang="es-PE" sz="2800" b="1" dirty="0" smtClean="0">
                <a:solidFill>
                  <a:schemeClr val="bg1"/>
                </a:solidFill>
              </a:rPr>
              <a:t>Oportunidad </a:t>
            </a:r>
            <a:r>
              <a:rPr lang="es-PE" sz="2800" b="1" dirty="0">
                <a:solidFill>
                  <a:schemeClr val="bg1"/>
                </a:solidFill>
              </a:rPr>
              <a:t>en la ejecución </a:t>
            </a:r>
            <a:r>
              <a:rPr lang="es-PE" sz="2800" b="1" dirty="0" smtClean="0">
                <a:solidFill>
                  <a:schemeClr val="bg1"/>
                </a:solidFill>
              </a:rPr>
              <a:t>presupuestal: Bienes y Servicios en PP.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6525344"/>
            <a:ext cx="864096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La mayor parte del presupuesto se gasta en los últimos meses del año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9487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7384"/>
            <a:ext cx="9144000" cy="95410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just"/>
            <a:r>
              <a:rPr lang="es-PE" sz="2800" b="1" dirty="0">
                <a:solidFill>
                  <a:schemeClr val="bg1"/>
                </a:solidFill>
              </a:rPr>
              <a:t>III. </a:t>
            </a:r>
            <a:r>
              <a:rPr lang="es-PE" sz="2800" b="1" dirty="0" smtClean="0">
                <a:solidFill>
                  <a:schemeClr val="bg1"/>
                </a:solidFill>
              </a:rPr>
              <a:t>Calidad </a:t>
            </a:r>
            <a:r>
              <a:rPr lang="es-PE" sz="2800" b="1" dirty="0">
                <a:solidFill>
                  <a:schemeClr val="bg1"/>
                </a:solidFill>
              </a:rPr>
              <a:t>del gasto: </a:t>
            </a:r>
            <a:r>
              <a:rPr lang="es-PE" sz="2800" b="1" dirty="0" smtClean="0">
                <a:solidFill>
                  <a:schemeClr val="bg1"/>
                </a:solidFill>
              </a:rPr>
              <a:t>Oportunidad </a:t>
            </a:r>
            <a:r>
              <a:rPr lang="es-PE" sz="2800" b="1" dirty="0">
                <a:solidFill>
                  <a:schemeClr val="bg1"/>
                </a:solidFill>
              </a:rPr>
              <a:t>en la ejecución </a:t>
            </a:r>
            <a:r>
              <a:rPr lang="es-PE" sz="2800" b="1" dirty="0" smtClean="0">
                <a:solidFill>
                  <a:schemeClr val="bg1"/>
                </a:solidFill>
              </a:rPr>
              <a:t>presupuestal: Gasto mensual en personal CAS PP Materno.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6525344"/>
            <a:ext cx="864096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El gasto no es regular a lo largo del año, afectando la oportunidad en la entrega de servicios</a:t>
            </a:r>
            <a:endParaRPr lang="es-PE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/>
          <a:srcRect l="5113" t="8000" r="8420" b="13041"/>
          <a:stretch/>
        </p:blipFill>
        <p:spPr>
          <a:xfrm>
            <a:off x="0" y="997526"/>
            <a:ext cx="9144000" cy="5527818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995936" y="2348880"/>
            <a:ext cx="0" cy="37444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876256" y="2348880"/>
            <a:ext cx="0" cy="37444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just"/>
            <a:r>
              <a:rPr lang="es-PE" sz="2800" b="1" dirty="0">
                <a:solidFill>
                  <a:schemeClr val="bg1"/>
                </a:solidFill>
              </a:rPr>
              <a:t>III. </a:t>
            </a:r>
            <a:r>
              <a:rPr lang="es-PE" sz="2800" b="1" dirty="0" smtClean="0">
                <a:solidFill>
                  <a:schemeClr val="bg1"/>
                </a:solidFill>
              </a:rPr>
              <a:t>Calidad </a:t>
            </a:r>
            <a:r>
              <a:rPr lang="es-PE" sz="2800" b="1" dirty="0">
                <a:solidFill>
                  <a:schemeClr val="bg1"/>
                </a:solidFill>
              </a:rPr>
              <a:t>del gasto: </a:t>
            </a:r>
            <a:r>
              <a:rPr lang="es-PE" sz="2800" b="1" dirty="0" smtClean="0">
                <a:solidFill>
                  <a:schemeClr val="bg1"/>
                </a:solidFill>
              </a:rPr>
              <a:t>Oportunidad </a:t>
            </a:r>
            <a:r>
              <a:rPr lang="es-PE" sz="2800" b="1" dirty="0">
                <a:solidFill>
                  <a:schemeClr val="bg1"/>
                </a:solidFill>
              </a:rPr>
              <a:t>en la ejecución </a:t>
            </a:r>
            <a:r>
              <a:rPr lang="es-PE" sz="2800" b="1" dirty="0" smtClean="0">
                <a:solidFill>
                  <a:schemeClr val="bg1"/>
                </a:solidFill>
              </a:rPr>
              <a:t>presupuestal: Bienes y Servicios en PP.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6525344"/>
            <a:ext cx="864096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El gasto óptimo mensual en CAS no se mantiene constante entre un año y otro. </a:t>
            </a:r>
            <a:endParaRPr lang="es-PE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13447" r="8829" b="10797"/>
          <a:stretch/>
        </p:blipFill>
        <p:spPr bwMode="auto">
          <a:xfrm>
            <a:off x="0" y="1142746"/>
            <a:ext cx="9144000" cy="5383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2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96620"/>
              </p:ext>
            </p:extLst>
          </p:nvPr>
        </p:nvGraphicFramePr>
        <p:xfrm>
          <a:off x="107504" y="908720"/>
          <a:ext cx="8928992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2572854"/>
                <a:gridCol w="2161442"/>
                <a:gridCol w="1530400"/>
              </a:tblGrid>
              <a:tr h="426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Contenido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Fuente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Objetivo</a:t>
                      </a:r>
                      <a:endParaRPr lang="es-P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>
                          <a:effectLst/>
                        </a:rPr>
                        <a:t>Responsable</a:t>
                      </a:r>
                      <a:endParaRPr lang="es-PE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18107">
                <a:tc>
                  <a:txBody>
                    <a:bodyPr/>
                    <a:lstStyle/>
                    <a:p>
                      <a:pPr marL="449263" indent="-3587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1. Análisis </a:t>
                      </a:r>
                      <a:r>
                        <a:rPr lang="es-ES" sz="2000" dirty="0">
                          <a:effectLst/>
                        </a:rPr>
                        <a:t>del presupuesto asignado a los programas presupuestales en  PIA-PIM 2009 a 2013 VS avance de metas de indicadores de resultados y </a:t>
                      </a:r>
                      <a:r>
                        <a:rPr lang="es-ES" sz="2000" dirty="0" smtClean="0">
                          <a:effectLst/>
                        </a:rPr>
                        <a:t>productos.</a:t>
                      </a:r>
                      <a:endParaRPr lang="es-PE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SIAF PIA Y PIM </a:t>
                      </a:r>
                      <a:r>
                        <a:rPr lang="es-PE" sz="2000" dirty="0" smtClean="0">
                          <a:effectLst/>
                        </a:rPr>
                        <a:t>2010 </a:t>
                      </a:r>
                      <a:r>
                        <a:rPr lang="es-PE" sz="2000" dirty="0">
                          <a:effectLst/>
                        </a:rPr>
                        <a:t>AL </a:t>
                      </a:r>
                      <a:r>
                        <a:rPr lang="es-PE" sz="2000" dirty="0" smtClean="0">
                          <a:effectLst/>
                        </a:rPr>
                        <a:t>2014</a:t>
                      </a:r>
                      <a:endParaRPr lang="es-PE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INDICADORES ENDES 2007-2013 </a:t>
                      </a:r>
                      <a:r>
                        <a:rPr lang="es-PE" sz="2000" dirty="0" smtClean="0">
                          <a:effectLst/>
                        </a:rPr>
                        <a:t>(</a:t>
                      </a:r>
                      <a:r>
                        <a:rPr lang="es-PE" sz="2000" dirty="0">
                          <a:effectLst/>
                        </a:rPr>
                        <a:t>Según diseño de cada programa)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Aplicativo RESULTA-MEF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Revisar el nivel de correspondencia alcanzado entre el recurso utilizado en cada programa presupuestal y los cambios producidos en los indicadores de desempeño que miden los </a:t>
                      </a:r>
                      <a:r>
                        <a:rPr lang="es-PE" sz="2000" dirty="0" smtClean="0">
                          <a:effectLst/>
                        </a:rPr>
                        <a:t>  resultados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Dirección de Salud de las Personas </a:t>
                      </a:r>
                      <a:r>
                        <a:rPr lang="es-PE" sz="2000" dirty="0" smtClean="0">
                          <a:effectLst/>
                        </a:rPr>
                        <a:t> de UE/GR</a:t>
                      </a:r>
                      <a:endParaRPr lang="es-PE" sz="2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2000" dirty="0">
                          <a:effectLst/>
                        </a:rPr>
                        <a:t>Planeamiento y presupuesto</a:t>
                      </a:r>
                      <a:endParaRPr lang="es-P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52322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IV. Efectividad del Gasto en Programas Presupuestales</a:t>
            </a:r>
            <a:endParaRPr kumimoji="0" lang="es-PE" altLang="es-PE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 smtClean="0"/>
              <a:t>El grupo analiza y comenta los aspectos presupuestales y la efectividad alcanzada en un programa presupuestal: Se entrega un paquete de información para el análisis correspondiente.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4800" dirty="0" smtClean="0"/>
              <a:t/>
            </a:r>
            <a:br>
              <a:rPr lang="es-MX" sz="4800" dirty="0" smtClean="0"/>
            </a:br>
            <a:endParaRPr lang="es-MX" sz="4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/>
              <a:t>Ejercicio </a:t>
            </a:r>
            <a:endParaRPr kumimoji="0" lang="es-PE" altLang="es-PE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2492896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Luego responde las siguientes preguntas: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1. ¿Cómo ha sido la evolución del presupuesto en el programa?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2. ¿El nivel de ejecución alcanzado en el PP es adecuado?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3. ¿Cuál es la calidad del gasto realizado en el PP?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4. ¿Considera adecuada la efectividad alcanzada en el PP?</a:t>
            </a:r>
            <a:br>
              <a:rPr lang="es-MX" sz="2000" dirty="0" smtClean="0"/>
            </a:br>
            <a:r>
              <a:rPr lang="es-MX" sz="2000" dirty="0" smtClean="0"/>
              <a:t/>
            </a:r>
            <a:br>
              <a:rPr lang="es-MX" sz="2000" dirty="0" smtClean="0"/>
            </a:br>
            <a:r>
              <a:rPr lang="es-MX" sz="2000" dirty="0" smtClean="0"/>
              <a:t>5. Otros comentarios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326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23850" y="2208213"/>
            <a:ext cx="4175125" cy="1725612"/>
          </a:xfrm>
          <a:prstGeom prst="roundRect">
            <a:avLst>
              <a:gd name="adj" fmla="val 7435"/>
            </a:avLst>
          </a:prstGeom>
          <a:solidFill>
            <a:srgbClr val="FFFF99"/>
          </a:solidFill>
          <a:ln w="9525" algn="ctr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4787900" y="2206625"/>
            <a:ext cx="4176713" cy="1727200"/>
          </a:xfrm>
          <a:prstGeom prst="roundRect">
            <a:avLst>
              <a:gd name="adj" fmla="val 7435"/>
            </a:avLst>
          </a:prstGeom>
          <a:solidFill>
            <a:srgbClr val="CCFF99"/>
          </a:solidFill>
          <a:ln w="3175" algn="ctr">
            <a:solidFill>
              <a:srgbClr val="33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0" y="-27384"/>
            <a:ext cx="9144000" cy="1420813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 algn="ctr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s-PE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en-US" altLang="es-PE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E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es-PE" sz="2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  <a:r>
              <a:rPr lang="en-US" altLang="es-PE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altLang="es-PE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altLang="es-PE" i="1" dirty="0">
                <a:solidFill>
                  <a:schemeClr val="bg1"/>
                </a:solidFill>
              </a:rPr>
              <a:t>Medir periódicamente la magnitud de los cambios en Indicadores que </a:t>
            </a:r>
            <a:r>
              <a:rPr lang="es-PE" altLang="es-PE" i="1" dirty="0" smtClean="0">
                <a:solidFill>
                  <a:schemeClr val="bg1"/>
                </a:solidFill>
              </a:rPr>
              <a:t>conectan </a:t>
            </a:r>
            <a:r>
              <a:rPr lang="es-PE" altLang="es-PE" i="1" dirty="0">
                <a:solidFill>
                  <a:schemeClr val="bg1"/>
                </a:solidFill>
              </a:rPr>
              <a:t>los </a:t>
            </a:r>
            <a:r>
              <a:rPr lang="es-PE" altLang="es-PE" b="1" i="1" u="sng" dirty="0">
                <a:solidFill>
                  <a:schemeClr val="bg1"/>
                </a:solidFill>
              </a:rPr>
              <a:t>insumos</a:t>
            </a:r>
            <a:r>
              <a:rPr lang="es-PE" altLang="es-PE" i="1" dirty="0">
                <a:solidFill>
                  <a:schemeClr val="bg1"/>
                </a:solidFill>
              </a:rPr>
              <a:t>  que </a:t>
            </a:r>
            <a:r>
              <a:rPr lang="es-PE" altLang="es-PE" i="1" dirty="0" smtClean="0">
                <a:solidFill>
                  <a:schemeClr val="bg1"/>
                </a:solidFill>
              </a:rPr>
              <a:t>adquieren y proveen </a:t>
            </a:r>
            <a:r>
              <a:rPr lang="es-PE" altLang="es-PE" i="1" dirty="0">
                <a:solidFill>
                  <a:schemeClr val="bg1"/>
                </a:solidFill>
              </a:rPr>
              <a:t>las instituciones del Estado con los </a:t>
            </a:r>
            <a:r>
              <a:rPr lang="es-PE" altLang="es-PE" b="1" i="1" u="sng" dirty="0">
                <a:solidFill>
                  <a:schemeClr val="bg1"/>
                </a:solidFill>
              </a:rPr>
              <a:t>resultados</a:t>
            </a:r>
            <a:r>
              <a:rPr lang="es-PE" altLang="es-PE" i="1" dirty="0">
                <a:solidFill>
                  <a:schemeClr val="bg1"/>
                </a:solidFill>
              </a:rPr>
              <a:t>  que se esperan observar en los ciudadanos</a:t>
            </a:r>
            <a:endParaRPr lang="es-ES" altLang="es-PE" i="1" dirty="0">
              <a:solidFill>
                <a:schemeClr val="bg1"/>
              </a:solidFill>
            </a:endParaRP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1155700" y="1393248"/>
            <a:ext cx="6945313" cy="599429"/>
            <a:chOff x="728" y="1056"/>
            <a:chExt cx="4375" cy="636"/>
          </a:xfrm>
        </p:grpSpPr>
        <p:cxnSp>
          <p:nvCxnSpPr>
            <p:cNvPr id="9222" name="AutoShape 6"/>
            <p:cNvCxnSpPr>
              <a:cxnSpLocks noChangeShapeType="1"/>
              <a:stCxn id="9221" idx="2"/>
            </p:cNvCxnSpPr>
            <p:nvPr/>
          </p:nvCxnSpPr>
          <p:spPr bwMode="auto">
            <a:xfrm rot="16200000" flipH="1">
              <a:off x="3674" y="262"/>
              <a:ext cx="635" cy="2223"/>
            </a:xfrm>
            <a:prstGeom prst="bentConnector2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3" name="AutoShape 7"/>
            <p:cNvCxnSpPr>
              <a:cxnSpLocks noChangeShapeType="1"/>
              <a:stCxn id="9221" idx="2"/>
            </p:cNvCxnSpPr>
            <p:nvPr/>
          </p:nvCxnSpPr>
          <p:spPr bwMode="auto">
            <a:xfrm rot="16200000" flipH="1">
              <a:off x="3238" y="698"/>
              <a:ext cx="636" cy="1351"/>
            </a:xfrm>
            <a:prstGeom prst="bentConnector2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4" name="AutoShape 8"/>
            <p:cNvCxnSpPr>
              <a:cxnSpLocks noChangeShapeType="1"/>
              <a:stCxn id="9221" idx="2"/>
            </p:cNvCxnSpPr>
            <p:nvPr/>
          </p:nvCxnSpPr>
          <p:spPr bwMode="auto">
            <a:xfrm rot="5400000">
              <a:off x="1917" y="728"/>
              <a:ext cx="635" cy="1291"/>
            </a:xfrm>
            <a:prstGeom prst="bentConnector2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5" name="AutoShape 9"/>
            <p:cNvCxnSpPr>
              <a:cxnSpLocks noChangeShapeType="1"/>
              <a:stCxn id="9221" idx="2"/>
            </p:cNvCxnSpPr>
            <p:nvPr/>
          </p:nvCxnSpPr>
          <p:spPr bwMode="auto">
            <a:xfrm rot="5400000">
              <a:off x="2345" y="1157"/>
              <a:ext cx="636" cy="434"/>
            </a:xfrm>
            <a:prstGeom prst="bentConnector2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6" name="AutoShape 10"/>
            <p:cNvCxnSpPr>
              <a:cxnSpLocks noChangeShapeType="1"/>
              <a:stCxn id="9221" idx="2"/>
            </p:cNvCxnSpPr>
            <p:nvPr/>
          </p:nvCxnSpPr>
          <p:spPr bwMode="auto">
            <a:xfrm rot="16200000" flipH="1">
              <a:off x="2801" y="1135"/>
              <a:ext cx="636" cy="478"/>
            </a:xfrm>
            <a:prstGeom prst="bentConnector2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27" name="AutoShape 11"/>
            <p:cNvCxnSpPr>
              <a:cxnSpLocks noChangeShapeType="1"/>
              <a:stCxn id="9221" idx="2"/>
            </p:cNvCxnSpPr>
            <p:nvPr/>
          </p:nvCxnSpPr>
          <p:spPr bwMode="auto">
            <a:xfrm rot="5400000">
              <a:off x="1486" y="298"/>
              <a:ext cx="636" cy="2152"/>
            </a:xfrm>
            <a:prstGeom prst="bentConnector2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1546225" y="2944813"/>
            <a:ext cx="288925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2986088" y="2944813"/>
            <a:ext cx="288925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4498975" y="2944813"/>
            <a:ext cx="288925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6010275" y="2944813"/>
            <a:ext cx="288925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7451725" y="2944813"/>
            <a:ext cx="288925" cy="287337"/>
          </a:xfrm>
          <a:prstGeom prst="rightArrow">
            <a:avLst>
              <a:gd name="adj1" fmla="val 50278"/>
              <a:gd name="adj2" fmla="val 60220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859338" y="2403475"/>
            <a:ext cx="1152525" cy="1366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PE" sz="1600" b="1">
                <a:solidFill>
                  <a:srgbClr val="990000"/>
                </a:solidFill>
                <a:latin typeface="Arial Narrow" pitchFamily="34" charset="0"/>
              </a:rPr>
              <a:t>Resultado</a:t>
            </a:r>
          </a:p>
          <a:p>
            <a:pPr algn="ctr"/>
            <a:r>
              <a:rPr lang="es-ES" altLang="es-PE" sz="1600" b="1">
                <a:solidFill>
                  <a:srgbClr val="990000"/>
                </a:solidFill>
                <a:latin typeface="Arial Narrow" pitchFamily="34" charset="0"/>
              </a:rPr>
              <a:t>Inmediato</a:t>
            </a: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6299200" y="2403475"/>
            <a:ext cx="1152525" cy="1366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PE" sz="1600" b="1">
                <a:solidFill>
                  <a:srgbClr val="990000"/>
                </a:solidFill>
                <a:latin typeface="Arial Narrow" pitchFamily="34" charset="0"/>
              </a:rPr>
              <a:t>Resultado</a:t>
            </a:r>
          </a:p>
          <a:p>
            <a:pPr algn="ctr"/>
            <a:r>
              <a:rPr lang="es-ES" altLang="es-PE" sz="1600" b="1">
                <a:solidFill>
                  <a:srgbClr val="990000"/>
                </a:solidFill>
                <a:latin typeface="Arial Narrow" pitchFamily="34" charset="0"/>
              </a:rPr>
              <a:t>Intermedio</a:t>
            </a: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7739063" y="2403475"/>
            <a:ext cx="1152525" cy="13668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PE" sz="1600" b="1">
                <a:solidFill>
                  <a:srgbClr val="990000"/>
                </a:solidFill>
                <a:latin typeface="Arial Narrow" pitchFamily="34" charset="0"/>
              </a:rPr>
              <a:t>Resultado</a:t>
            </a:r>
          </a:p>
          <a:p>
            <a:pPr algn="ctr"/>
            <a:r>
              <a:rPr lang="es-ES" altLang="es-PE" sz="1600" b="1">
                <a:solidFill>
                  <a:srgbClr val="990000"/>
                </a:solidFill>
                <a:latin typeface="Arial Narrow" pitchFamily="34" charset="0"/>
              </a:rPr>
              <a:t>Final</a:t>
            </a:r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3275013" y="2405063"/>
            <a:ext cx="1152525" cy="13668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PE" sz="1600" b="1">
                <a:solidFill>
                  <a:srgbClr val="990000"/>
                </a:solidFill>
                <a:latin typeface="Arial Narrow" pitchFamily="34" charset="0"/>
              </a:rPr>
              <a:t>Productos o</a:t>
            </a:r>
          </a:p>
          <a:p>
            <a:pPr algn="ctr"/>
            <a:r>
              <a:rPr lang="en-US" altLang="es-PE" sz="1600" b="1">
                <a:solidFill>
                  <a:srgbClr val="990000"/>
                </a:solidFill>
                <a:latin typeface="Arial Narrow" pitchFamily="34" charset="0"/>
              </a:rPr>
              <a:t>Servicios que </a:t>
            </a:r>
          </a:p>
          <a:p>
            <a:pPr algn="ctr"/>
            <a:r>
              <a:rPr lang="en-US" altLang="es-PE" sz="1600" b="1">
                <a:solidFill>
                  <a:srgbClr val="990000"/>
                </a:solidFill>
                <a:latin typeface="Arial Narrow" pitchFamily="34" charset="0"/>
              </a:rPr>
              <a:t>se entregan al</a:t>
            </a:r>
          </a:p>
          <a:p>
            <a:pPr algn="ctr"/>
            <a:r>
              <a:rPr lang="en-US" altLang="es-PE" sz="1600" b="1">
                <a:solidFill>
                  <a:srgbClr val="990000"/>
                </a:solidFill>
                <a:latin typeface="Arial Narrow" pitchFamily="34" charset="0"/>
              </a:rPr>
              <a:t>ciudadano</a:t>
            </a:r>
            <a:endParaRPr lang="es-ES" altLang="es-PE" sz="1600" b="1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9282" name="Rectangle 66"/>
          <p:cNvSpPr>
            <a:spLocks noChangeArrowheads="1"/>
          </p:cNvSpPr>
          <p:nvPr/>
        </p:nvSpPr>
        <p:spPr bwMode="auto">
          <a:xfrm>
            <a:off x="1835150" y="2405063"/>
            <a:ext cx="1152525" cy="13668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PE" sz="1600" b="1" dirty="0">
                <a:solidFill>
                  <a:srgbClr val="990000"/>
                </a:solidFill>
                <a:latin typeface="Arial Narrow" pitchFamily="34" charset="0"/>
              </a:rPr>
              <a:t>Actividades</a:t>
            </a:r>
          </a:p>
          <a:p>
            <a:pPr algn="ctr"/>
            <a:r>
              <a:rPr lang="en-US" altLang="es-PE" sz="1600" b="1" dirty="0" err="1">
                <a:solidFill>
                  <a:srgbClr val="990000"/>
                </a:solidFill>
                <a:latin typeface="Arial Narrow" pitchFamily="34" charset="0"/>
              </a:rPr>
              <a:t>que</a:t>
            </a:r>
            <a:r>
              <a:rPr lang="en-US" altLang="es-PE" sz="1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  <a:r>
              <a:rPr lang="en-US" altLang="es-PE" sz="1600" b="1" dirty="0" err="1">
                <a:solidFill>
                  <a:srgbClr val="990000"/>
                </a:solidFill>
                <a:latin typeface="Arial Narrow" pitchFamily="34" charset="0"/>
              </a:rPr>
              <a:t>realizan</a:t>
            </a:r>
            <a:endParaRPr lang="en-US" altLang="es-PE" sz="1600" b="1" dirty="0">
              <a:solidFill>
                <a:srgbClr val="990000"/>
              </a:solidFill>
              <a:latin typeface="Arial Narrow" pitchFamily="34" charset="0"/>
            </a:endParaRPr>
          </a:p>
          <a:p>
            <a:pPr algn="ctr"/>
            <a:r>
              <a:rPr lang="en-US" altLang="es-PE" sz="1600" b="1" dirty="0" err="1">
                <a:solidFill>
                  <a:srgbClr val="990000"/>
                </a:solidFill>
                <a:latin typeface="Arial Narrow" pitchFamily="34" charset="0"/>
              </a:rPr>
              <a:t>las</a:t>
            </a:r>
            <a:r>
              <a:rPr lang="en-US" altLang="es-PE" sz="1600" b="1" dirty="0">
                <a:solidFill>
                  <a:srgbClr val="990000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altLang="es-PE" sz="1600" b="1" dirty="0" err="1">
                <a:solidFill>
                  <a:srgbClr val="990000"/>
                </a:solidFill>
                <a:latin typeface="Arial Narrow" pitchFamily="34" charset="0"/>
              </a:rPr>
              <a:t>instituciones</a:t>
            </a:r>
            <a:endParaRPr lang="es-ES" altLang="es-PE" sz="1600" b="1" dirty="0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9294" name="Rectangle 78"/>
          <p:cNvSpPr>
            <a:spLocks noChangeArrowheads="1"/>
          </p:cNvSpPr>
          <p:nvPr/>
        </p:nvSpPr>
        <p:spPr bwMode="auto">
          <a:xfrm>
            <a:off x="395288" y="2405063"/>
            <a:ext cx="1152525" cy="13668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altLang="es-PE" sz="1600" b="1">
                <a:solidFill>
                  <a:srgbClr val="990000"/>
                </a:solidFill>
                <a:latin typeface="Arial Narrow" pitchFamily="34" charset="0"/>
              </a:rPr>
              <a:t>Insumos</a:t>
            </a:r>
          </a:p>
          <a:p>
            <a:pPr algn="ctr"/>
            <a:r>
              <a:rPr lang="en-US" altLang="es-PE" sz="1600" b="1">
                <a:solidFill>
                  <a:srgbClr val="990000"/>
                </a:solidFill>
                <a:latin typeface="Arial Narrow" pitchFamily="34" charset="0"/>
              </a:rPr>
              <a:t>que compran</a:t>
            </a:r>
          </a:p>
          <a:p>
            <a:pPr algn="ctr"/>
            <a:r>
              <a:rPr lang="en-US" altLang="es-PE" sz="1600" b="1">
                <a:solidFill>
                  <a:srgbClr val="990000"/>
                </a:solidFill>
                <a:latin typeface="Arial Narrow" pitchFamily="34" charset="0"/>
              </a:rPr>
              <a:t>las </a:t>
            </a:r>
          </a:p>
          <a:p>
            <a:pPr algn="ctr"/>
            <a:r>
              <a:rPr lang="en-US" altLang="es-PE" sz="1600" b="1">
                <a:solidFill>
                  <a:srgbClr val="990000"/>
                </a:solidFill>
                <a:latin typeface="Arial Narrow" pitchFamily="34" charset="0"/>
              </a:rPr>
              <a:t>instituciones</a:t>
            </a:r>
            <a:endParaRPr lang="es-ES" altLang="es-PE" sz="1600" b="1">
              <a:solidFill>
                <a:srgbClr val="990000"/>
              </a:solidFill>
              <a:latin typeface="Arial Narrow" pitchFamily="34" charset="0"/>
            </a:endParaRPr>
          </a:p>
        </p:txBody>
      </p:sp>
      <p:sp>
        <p:nvSpPr>
          <p:cNvPr id="9317" name="Text Box 101"/>
          <p:cNvSpPr txBox="1">
            <a:spLocks noChangeArrowheads="1"/>
          </p:cNvSpPr>
          <p:nvPr/>
        </p:nvSpPr>
        <p:spPr bwMode="auto">
          <a:xfrm>
            <a:off x="4902200" y="5889625"/>
            <a:ext cx="3702050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PE" altLang="es-PE" sz="1600">
                <a:latin typeface="Comic Sans MS" pitchFamily="66" charset="0"/>
              </a:rPr>
              <a:t>Incrementar las madres que adoptan</a:t>
            </a:r>
          </a:p>
          <a:p>
            <a:r>
              <a:rPr lang="es-PE" altLang="es-PE" sz="1600">
                <a:latin typeface="Comic Sans MS" pitchFamily="66" charset="0"/>
              </a:rPr>
              <a:t>la práctica de lavado de manos y LME</a:t>
            </a:r>
          </a:p>
        </p:txBody>
      </p:sp>
      <p:sp>
        <p:nvSpPr>
          <p:cNvPr id="9318" name="Text Box 102"/>
          <p:cNvSpPr txBox="1">
            <a:spLocks noChangeArrowheads="1"/>
          </p:cNvSpPr>
          <p:nvPr/>
        </p:nvSpPr>
        <p:spPr bwMode="auto">
          <a:xfrm>
            <a:off x="1820863" y="4259263"/>
            <a:ext cx="2971800" cy="835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PE" altLang="es-PE" sz="1600">
                <a:latin typeface="Comic Sans MS" pitchFamily="66" charset="0"/>
              </a:rPr>
              <a:t>Incrementar la cobertura del</a:t>
            </a:r>
          </a:p>
          <a:p>
            <a:pPr algn="ctr"/>
            <a:r>
              <a:rPr lang="es-PE" altLang="es-PE" sz="1600">
                <a:latin typeface="Comic Sans MS" pitchFamily="66" charset="0"/>
              </a:rPr>
              <a:t>servicio de control de </a:t>
            </a:r>
          </a:p>
          <a:p>
            <a:pPr algn="ctr"/>
            <a:r>
              <a:rPr lang="es-PE" altLang="es-PE" sz="1600">
                <a:latin typeface="Comic Sans MS" pitchFamily="66" charset="0"/>
              </a:rPr>
              <a:t>crecimiento de desarrollo</a:t>
            </a:r>
          </a:p>
        </p:txBody>
      </p:sp>
      <p:sp>
        <p:nvSpPr>
          <p:cNvPr id="9319" name="Text Box 103"/>
          <p:cNvSpPr txBox="1">
            <a:spLocks noChangeArrowheads="1"/>
          </p:cNvSpPr>
          <p:nvPr/>
        </p:nvSpPr>
        <p:spPr bwMode="auto">
          <a:xfrm>
            <a:off x="323850" y="5483225"/>
            <a:ext cx="4009552" cy="107721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PE" altLang="es-PE" sz="1600" dirty="0">
                <a:latin typeface="Comic Sans MS" pitchFamily="66" charset="0"/>
              </a:rPr>
              <a:t>Ejecución del Presupuesto</a:t>
            </a:r>
          </a:p>
          <a:p>
            <a:r>
              <a:rPr lang="es-PE" altLang="es-PE" sz="1600" dirty="0" smtClean="0">
                <a:latin typeface="Comic Sans MS" pitchFamily="66" charset="0"/>
              </a:rPr>
              <a:t>Distribución de insumos</a:t>
            </a:r>
            <a:endParaRPr lang="es-PE" altLang="es-PE" sz="1600" dirty="0">
              <a:latin typeface="Comic Sans MS" pitchFamily="66" charset="0"/>
            </a:endParaRPr>
          </a:p>
          <a:p>
            <a:r>
              <a:rPr lang="es-PE" altLang="es-PE" sz="1600" dirty="0" smtClean="0">
                <a:latin typeface="Comic Sans MS" pitchFamily="66" charset="0"/>
              </a:rPr>
              <a:t>Disponibilidad de Recursos: Enfermera, Medicamentos, equipos.</a:t>
            </a:r>
            <a:endParaRPr lang="es-PE" altLang="es-PE" sz="1600" dirty="0">
              <a:latin typeface="Comic Sans MS" pitchFamily="66" charset="0"/>
            </a:endParaRPr>
          </a:p>
        </p:txBody>
      </p:sp>
      <p:sp>
        <p:nvSpPr>
          <p:cNvPr id="9320" name="Line 104"/>
          <p:cNvSpPr>
            <a:spLocks noChangeShapeType="1"/>
          </p:cNvSpPr>
          <p:nvPr/>
        </p:nvSpPr>
        <p:spPr bwMode="auto">
          <a:xfrm flipV="1">
            <a:off x="8459788" y="3789363"/>
            <a:ext cx="0" cy="503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9321" name="Line 105"/>
          <p:cNvSpPr>
            <a:spLocks noChangeShapeType="1"/>
          </p:cNvSpPr>
          <p:nvPr/>
        </p:nvSpPr>
        <p:spPr bwMode="auto">
          <a:xfrm flipV="1">
            <a:off x="6877050" y="3789363"/>
            <a:ext cx="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9315" name="Text Box 99"/>
          <p:cNvSpPr txBox="1">
            <a:spLocks noChangeArrowheads="1"/>
          </p:cNvSpPr>
          <p:nvPr/>
        </p:nvSpPr>
        <p:spPr bwMode="auto">
          <a:xfrm>
            <a:off x="6337300" y="4287838"/>
            <a:ext cx="2646363" cy="600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PE" altLang="es-PE" sz="1600">
                <a:latin typeface="Comic Sans MS" pitchFamily="66" charset="0"/>
              </a:rPr>
              <a:t>Reducir los casos de niños</a:t>
            </a:r>
          </a:p>
          <a:p>
            <a:r>
              <a:rPr lang="es-PE" altLang="es-PE" sz="1600">
                <a:latin typeface="Comic Sans MS" pitchFamily="66" charset="0"/>
              </a:rPr>
              <a:t> con desnutrición crónica</a:t>
            </a:r>
          </a:p>
        </p:txBody>
      </p:sp>
      <p:sp>
        <p:nvSpPr>
          <p:cNvPr id="9322" name="Line 106"/>
          <p:cNvSpPr>
            <a:spLocks noChangeShapeType="1"/>
          </p:cNvSpPr>
          <p:nvPr/>
        </p:nvSpPr>
        <p:spPr bwMode="auto">
          <a:xfrm flipV="1">
            <a:off x="5580063" y="3789363"/>
            <a:ext cx="0" cy="2087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9316" name="Text Box 100"/>
          <p:cNvSpPr txBox="1">
            <a:spLocks noChangeArrowheads="1"/>
          </p:cNvSpPr>
          <p:nvPr/>
        </p:nvSpPr>
        <p:spPr bwMode="auto">
          <a:xfrm>
            <a:off x="5508625" y="5080000"/>
            <a:ext cx="3240088" cy="590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E" altLang="es-PE" sz="1600">
                <a:latin typeface="Comic Sans MS" pitchFamily="66" charset="0"/>
              </a:rPr>
              <a:t>Reducir los casos de</a:t>
            </a:r>
          </a:p>
          <a:p>
            <a:pPr algn="ctr"/>
            <a:r>
              <a:rPr lang="es-PE" altLang="es-PE" sz="1600">
                <a:latin typeface="Comic Sans MS" pitchFamily="66" charset="0"/>
              </a:rPr>
              <a:t> niños con diarrea</a:t>
            </a:r>
          </a:p>
        </p:txBody>
      </p:sp>
      <p:sp>
        <p:nvSpPr>
          <p:cNvPr id="9323" name="Line 107"/>
          <p:cNvSpPr>
            <a:spLocks noChangeShapeType="1"/>
          </p:cNvSpPr>
          <p:nvPr/>
        </p:nvSpPr>
        <p:spPr bwMode="auto">
          <a:xfrm flipV="1">
            <a:off x="3851275" y="3789363"/>
            <a:ext cx="0" cy="503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9324" name="Line 108"/>
          <p:cNvSpPr>
            <a:spLocks noChangeShapeType="1"/>
          </p:cNvSpPr>
          <p:nvPr/>
        </p:nvSpPr>
        <p:spPr bwMode="auto">
          <a:xfrm flipV="1">
            <a:off x="900113" y="3789363"/>
            <a:ext cx="0" cy="1655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17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angular 6"/>
          <p:cNvCxnSpPr/>
          <p:nvPr/>
        </p:nvCxnSpPr>
        <p:spPr>
          <a:xfrm rot="5400000" flipH="1" flipV="1">
            <a:off x="6457313" y="2722027"/>
            <a:ext cx="2422063" cy="288029"/>
          </a:xfrm>
          <a:prstGeom prst="bentConnector3">
            <a:avLst>
              <a:gd name="adj1" fmla="val 210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921188"/>
            <a:ext cx="60499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orma libre"/>
          <p:cNvSpPr/>
          <p:nvPr/>
        </p:nvSpPr>
        <p:spPr>
          <a:xfrm>
            <a:off x="5148263" y="4459476"/>
            <a:ext cx="71809" cy="618157"/>
          </a:xfrm>
          <a:custGeom>
            <a:avLst/>
            <a:gdLst>
              <a:gd name="connsiteX0" fmla="*/ 0 w 0"/>
              <a:gd name="connsiteY0" fmla="*/ 0 h 617517"/>
              <a:gd name="connsiteX1" fmla="*/ 0 w 0"/>
              <a:gd name="connsiteY1" fmla="*/ 617517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7517">
                <a:moveTo>
                  <a:pt x="0" y="0"/>
                </a:moveTo>
                <a:lnTo>
                  <a:pt x="0" y="617517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40200" y="1836926"/>
            <a:ext cx="49017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niños/as con CRED completo para la edad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niños/as con vacunas contra neumococo y rotavirus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niños/as con suplementación de hierro.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de datos SIS /ENDES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6623050" y="2678301"/>
            <a:ext cx="249238" cy="973137"/>
          </a:xfrm>
          <a:custGeom>
            <a:avLst/>
            <a:gdLst>
              <a:gd name="connsiteX0" fmla="*/ 250722 w 250722"/>
              <a:gd name="connsiteY0" fmla="*/ 973394 h 973394"/>
              <a:gd name="connsiteX1" fmla="*/ 250722 w 250722"/>
              <a:gd name="connsiteY1" fmla="*/ 575187 h 973394"/>
              <a:gd name="connsiteX2" fmla="*/ 0 w 250722"/>
              <a:gd name="connsiteY2" fmla="*/ 575187 h 973394"/>
              <a:gd name="connsiteX3" fmla="*/ 0 w 250722"/>
              <a:gd name="connsiteY3" fmla="*/ 0 h 97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" h="973394">
                <a:moveTo>
                  <a:pt x="250722" y="973394"/>
                </a:moveTo>
                <a:lnTo>
                  <a:pt x="250722" y="575187"/>
                </a:lnTo>
                <a:lnTo>
                  <a:pt x="0" y="575187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00FF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11960" y="5221649"/>
            <a:ext cx="4887912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EESS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c/equipos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críticos (SIGA-Patrimonio)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EESS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c/ personal de salud (enfermera/ técnico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disponibles según meta física (HIS)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EESS con disponibilidad aceptable de insumos y medicamentos críticos (SISMED)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9388" y="5110351"/>
            <a:ext cx="3792537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 y procesos de adquisición oportunos (SIAF/OSCE)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Contratos CAS anual (SIAF)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Distribución inmediata de insumos (PECOSAS)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2798763" y="4475351"/>
            <a:ext cx="46037" cy="635000"/>
          </a:xfrm>
          <a:custGeom>
            <a:avLst/>
            <a:gdLst>
              <a:gd name="connsiteX0" fmla="*/ 0 w 0"/>
              <a:gd name="connsiteY0" fmla="*/ 0 h 617517"/>
              <a:gd name="connsiteX1" fmla="*/ 0 w 0"/>
              <a:gd name="connsiteY1" fmla="*/ 617517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7517">
                <a:moveTo>
                  <a:pt x="0" y="0"/>
                </a:moveTo>
                <a:lnTo>
                  <a:pt x="0" y="617517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96019" y="1726356"/>
            <a:ext cx="389991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Ejecución oportuna del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presupuesto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cargo a Productos (SIAF).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 en Especificas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gasto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priorizadas Insumos/personal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(SIAF).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 flipH="1" flipV="1">
            <a:off x="1736725" y="2597338"/>
            <a:ext cx="100013" cy="1054100"/>
          </a:xfrm>
          <a:custGeom>
            <a:avLst/>
            <a:gdLst>
              <a:gd name="connsiteX0" fmla="*/ 0 w 0"/>
              <a:gd name="connsiteY0" fmla="*/ 0 h 617517"/>
              <a:gd name="connsiteX1" fmla="*/ 0 w 0"/>
              <a:gd name="connsiteY1" fmla="*/ 617517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7517">
                <a:moveTo>
                  <a:pt x="0" y="0"/>
                </a:moveTo>
                <a:lnTo>
                  <a:pt x="0" y="617517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27728" y="7978"/>
            <a:ext cx="9116272" cy="468694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PE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sz="2000" dirty="0"/>
              <a:t>Seguimiento a la implementación del PP </a:t>
            </a:r>
            <a:r>
              <a:rPr lang="es-ES" sz="2000" dirty="0" smtClean="0"/>
              <a:t>Articulado Nutricional</a:t>
            </a:r>
            <a:endParaRPr lang="es-MX" sz="2000" dirty="0"/>
          </a:p>
        </p:txBody>
      </p:sp>
      <p:sp>
        <p:nvSpPr>
          <p:cNvPr id="19" name="1 CuadroTexto"/>
          <p:cNvSpPr txBox="1"/>
          <p:nvPr/>
        </p:nvSpPr>
        <p:spPr>
          <a:xfrm>
            <a:off x="4427984" y="735087"/>
            <a:ext cx="4630635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INEI (RESULTA: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http://apps5.mineco.gob.pe/resulta/consultaxls.aspx#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21" name="1 CuadroTexto"/>
          <p:cNvSpPr txBox="1"/>
          <p:nvPr/>
        </p:nvSpPr>
        <p:spPr>
          <a:xfrm>
            <a:off x="4211960" y="1239143"/>
            <a:ext cx="474628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1a. Prevalencia de niños con Desnutrición Crónica Infantil </a:t>
            </a:r>
            <a:endParaRPr lang="es-MX" sz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1b. Prevalencia de anemia en niños de 6 a 36 meses.</a:t>
            </a:r>
            <a:endParaRPr lang="es-MX" sz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240578"/>
            <a:ext cx="60499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orma libre"/>
          <p:cNvSpPr/>
          <p:nvPr/>
        </p:nvSpPr>
        <p:spPr>
          <a:xfrm>
            <a:off x="5148263" y="4778866"/>
            <a:ext cx="71809" cy="618157"/>
          </a:xfrm>
          <a:custGeom>
            <a:avLst/>
            <a:gdLst>
              <a:gd name="connsiteX0" fmla="*/ 0 w 0"/>
              <a:gd name="connsiteY0" fmla="*/ 0 h 617517"/>
              <a:gd name="connsiteX1" fmla="*/ 0 w 0"/>
              <a:gd name="connsiteY1" fmla="*/ 617517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7517">
                <a:moveTo>
                  <a:pt x="0" y="0"/>
                </a:moveTo>
                <a:lnTo>
                  <a:pt x="0" y="617517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13365" y="620688"/>
            <a:ext cx="4630635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INEI (RESULTA: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http://apps5.mineco.gob.pe/resulta/consultaxls.aspx#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794591" y="1844824"/>
            <a:ext cx="5112568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2.a % Proporción de gestantes afiliadas al SIS procedentes de distritos pobres (Q1 y Q2) con 4 exámenes de laboratorio en el primer trimestre y 4 atenciones de suplemento de hierro</a:t>
            </a:r>
            <a:r>
              <a:rPr lang="es-PE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MX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2.b % de gestantes afiliadas al SIS procedentes de distritos pobres (Q1 y Q2) con parto institucional en EESS calificado.</a:t>
            </a:r>
            <a:r>
              <a:rPr lang="es-MX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28600" indent="-2286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Base de datos SIS</a:t>
            </a:r>
            <a:endParaRPr lang="es-MX" sz="1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7308304" y="1773120"/>
            <a:ext cx="1728192" cy="2231944"/>
          </a:xfrm>
          <a:custGeom>
            <a:avLst/>
            <a:gdLst>
              <a:gd name="connsiteX0" fmla="*/ 0 w 1710813"/>
              <a:gd name="connsiteY0" fmla="*/ 1902542 h 1902542"/>
              <a:gd name="connsiteX1" fmla="*/ 0 w 1710813"/>
              <a:gd name="connsiteY1" fmla="*/ 1489587 h 1902542"/>
              <a:gd name="connsiteX2" fmla="*/ 1710813 w 1710813"/>
              <a:gd name="connsiteY2" fmla="*/ 1489587 h 1902542"/>
              <a:gd name="connsiteX3" fmla="*/ 1696064 w 1710813"/>
              <a:gd name="connsiteY3" fmla="*/ 0 h 1902542"/>
              <a:gd name="connsiteX4" fmla="*/ 1696064 w 1710813"/>
              <a:gd name="connsiteY4" fmla="*/ 0 h 190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813" h="1902542">
                <a:moveTo>
                  <a:pt x="0" y="1902542"/>
                </a:moveTo>
                <a:lnTo>
                  <a:pt x="0" y="1489587"/>
                </a:lnTo>
                <a:lnTo>
                  <a:pt x="1710813" y="1489587"/>
                </a:lnTo>
                <a:lnTo>
                  <a:pt x="1696064" y="0"/>
                </a:lnTo>
                <a:lnTo>
                  <a:pt x="1696064" y="0"/>
                </a:lnTo>
              </a:path>
            </a:pathLst>
          </a:custGeom>
          <a:noFill/>
          <a:ln w="28575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6588224" y="3212976"/>
            <a:ext cx="284064" cy="757852"/>
          </a:xfrm>
          <a:custGeom>
            <a:avLst/>
            <a:gdLst>
              <a:gd name="connsiteX0" fmla="*/ 250722 w 250722"/>
              <a:gd name="connsiteY0" fmla="*/ 973394 h 973394"/>
              <a:gd name="connsiteX1" fmla="*/ 250722 w 250722"/>
              <a:gd name="connsiteY1" fmla="*/ 575187 h 973394"/>
              <a:gd name="connsiteX2" fmla="*/ 0 w 250722"/>
              <a:gd name="connsiteY2" fmla="*/ 575187 h 973394"/>
              <a:gd name="connsiteX3" fmla="*/ 0 w 250722"/>
              <a:gd name="connsiteY3" fmla="*/ 0 h 97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22" h="973394">
                <a:moveTo>
                  <a:pt x="250722" y="973394"/>
                </a:moveTo>
                <a:lnTo>
                  <a:pt x="250722" y="575187"/>
                </a:lnTo>
                <a:lnTo>
                  <a:pt x="0" y="575187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00FF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11960" y="5541039"/>
            <a:ext cx="488791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EESS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c/equipos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críticos para productos del PSMN (SIGA-Patrimonio)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EESS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c/ personal de salud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(Médicos/Obstetras) disponibles según meta física (HIS)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EESS con disponibilidad aceptable de insumos médicos críticos (SISMED)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9388" y="5429741"/>
            <a:ext cx="3792537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de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contratos CAS personal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salud por UE (SIAF)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contratos o de las O/C emitidas para adquirir los insumos críticos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(SIGA)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de EESS que reciben insumos críticos registrado en PECOSAS (SIGA)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2798763" y="4794741"/>
            <a:ext cx="46037" cy="635000"/>
          </a:xfrm>
          <a:custGeom>
            <a:avLst/>
            <a:gdLst>
              <a:gd name="connsiteX0" fmla="*/ 0 w 0"/>
              <a:gd name="connsiteY0" fmla="*/ 0 h 617517"/>
              <a:gd name="connsiteX1" fmla="*/ 0 w 0"/>
              <a:gd name="connsiteY1" fmla="*/ 617517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7517">
                <a:moveTo>
                  <a:pt x="0" y="0"/>
                </a:moveTo>
                <a:lnTo>
                  <a:pt x="0" y="617517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96019" y="1844824"/>
            <a:ext cx="3611885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Ejecución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presupuesto con cargo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Productos del PSMN (SIAF).</a:t>
            </a:r>
          </a:p>
          <a:p>
            <a:pPr marL="228600" indent="-2286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Ejecución en Especificas 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gasto de insumos críticos y personal CAS </a:t>
            </a:r>
            <a:r>
              <a:rPr lang="es-MX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producto (SIAF).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19 Forma libre"/>
          <p:cNvSpPr/>
          <p:nvPr/>
        </p:nvSpPr>
        <p:spPr>
          <a:xfrm flipH="1" flipV="1">
            <a:off x="1736725" y="2916728"/>
            <a:ext cx="100013" cy="1054100"/>
          </a:xfrm>
          <a:custGeom>
            <a:avLst/>
            <a:gdLst>
              <a:gd name="connsiteX0" fmla="*/ 0 w 0"/>
              <a:gd name="connsiteY0" fmla="*/ 0 h 617517"/>
              <a:gd name="connsiteX1" fmla="*/ 0 w 0"/>
              <a:gd name="connsiteY1" fmla="*/ 617517 h 61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17517">
                <a:moveTo>
                  <a:pt x="0" y="0"/>
                </a:moveTo>
                <a:lnTo>
                  <a:pt x="0" y="617517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0" y="-27383"/>
            <a:ext cx="9144000" cy="461665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PE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Seguimiento a la implementación del PP Salud Materno Neonatal</a:t>
            </a:r>
            <a:endParaRPr lang="es-MX" dirty="0"/>
          </a:p>
        </p:txBody>
      </p:sp>
      <p:sp>
        <p:nvSpPr>
          <p:cNvPr id="17" name="1 CuadroTexto"/>
          <p:cNvSpPr txBox="1"/>
          <p:nvPr/>
        </p:nvSpPr>
        <p:spPr>
          <a:xfrm>
            <a:off x="4535488" y="1167135"/>
            <a:ext cx="46085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1a. Tasa de Mortalidad Neonatal</a:t>
            </a:r>
            <a:endParaRPr lang="es-MX" sz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1b. Proporción RN vivos menores de 37 semanas</a:t>
            </a:r>
            <a:endParaRPr lang="es-MX" sz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Flecha izquierda 18">
            <a:hlinkClick r:id="rId4" action="ppaction://hlinksldjump"/>
          </p:cNvPr>
          <p:cNvSpPr/>
          <p:nvPr/>
        </p:nvSpPr>
        <p:spPr>
          <a:xfrm>
            <a:off x="7884368" y="4149080"/>
            <a:ext cx="648072" cy="334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3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build="allAtOnce" animBg="1"/>
      <p:bldP spid="6" grpId="0" build="allAtOnce" animBg="1"/>
      <p:bldP spid="4" grpId="0" animBg="1"/>
      <p:bldP spid="5" grpId="0" animBg="1"/>
      <p:bldP spid="14" grpId="0" build="allAtOnce" animBg="1"/>
      <p:bldP spid="15" grpId="0" build="allAtOnce" animBg="1"/>
      <p:bldP spid="16" grpId="0" animBg="1"/>
      <p:bldP spid="18" grpId="0" build="allAtOnce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6E5AA-3BC2-42EF-B9BF-0A1EA2066057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 r="2764" b="21757"/>
          <a:stretch/>
        </p:blipFill>
        <p:spPr bwMode="auto">
          <a:xfrm>
            <a:off x="390986" y="506812"/>
            <a:ext cx="7967090" cy="4951769"/>
          </a:xfrm>
          <a:prstGeom prst="rect">
            <a:avLst/>
          </a:prstGeom>
          <a:solidFill>
            <a:srgbClr val="004D86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5 CuadroTexto"/>
          <p:cNvSpPr txBox="1"/>
          <p:nvPr/>
        </p:nvSpPr>
        <p:spPr>
          <a:xfrm>
            <a:off x="157004" y="6033184"/>
            <a:ext cx="89869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dirty="0"/>
              <a:t>B</a:t>
            </a:r>
            <a:r>
              <a:rPr lang="es-ES_tradnl" dirty="0" smtClean="0">
                <a:latin typeface="+mn-lt"/>
              </a:rPr>
              <a:t>rindan información de </a:t>
            </a:r>
            <a:r>
              <a:rPr lang="es-ES_tradnl" dirty="0" smtClean="0"/>
              <a:t>avances en los productos y </a:t>
            </a:r>
            <a:r>
              <a:rPr lang="es-ES_tradnl" dirty="0" smtClean="0">
                <a:latin typeface="+mn-lt"/>
              </a:rPr>
              <a:t>resultados de los programas presupuestales. Coberturas y encuestas del INEI. (ENDES; ENAHO; ENAPRES, </a:t>
            </a:r>
            <a:r>
              <a:rPr lang="es-ES_tradnl" dirty="0" err="1" smtClean="0">
                <a:latin typeface="+mn-lt"/>
              </a:rPr>
              <a:t>etc</a:t>
            </a:r>
            <a:r>
              <a:rPr lang="es-ES_tradnl" dirty="0" smtClean="0">
                <a:latin typeface="+mn-lt"/>
              </a:rPr>
              <a:t>). </a:t>
            </a:r>
            <a:endParaRPr lang="es-PE" dirty="0">
              <a:latin typeface="+mn-lt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0" y="0"/>
            <a:ext cx="9144000" cy="506812"/>
          </a:xfrm>
          <a:prstGeom prst="round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es-MX" sz="2400" b="1" dirty="0">
                <a:latin typeface="Segoe UI" pitchFamily="34" charset="0"/>
                <a:ea typeface="+mj-ea"/>
                <a:cs typeface="Segoe UI" pitchFamily="34" charset="0"/>
              </a:rPr>
              <a:t>Seguimiento a los cambios alcanzados en la población: Resultados</a:t>
            </a:r>
          </a:p>
        </p:txBody>
      </p:sp>
    </p:spTree>
    <p:extLst>
      <p:ext uri="{BB962C8B-B14F-4D97-AF65-F5344CB8AC3E}">
        <p14:creationId xmlns:p14="http://schemas.microsoft.com/office/powerpoint/2010/main" val="22700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CuadroTexto"/>
          <p:cNvSpPr txBox="1">
            <a:spLocks noChangeArrowheads="1"/>
          </p:cNvSpPr>
          <p:nvPr/>
        </p:nvSpPr>
        <p:spPr bwMode="auto">
          <a:xfrm>
            <a:off x="-36512" y="1"/>
            <a:ext cx="9180512" cy="620688"/>
          </a:xfrm>
          <a:prstGeom prst="rect">
            <a:avLst/>
          </a:prstGeom>
          <a:solidFill>
            <a:srgbClr val="990000"/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es-PE"/>
            </a:defPPr>
            <a:lvl1pPr algn="ctr" fontAlgn="auto">
              <a:spcBef>
                <a:spcPct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altLang="es-MX" sz="2000" dirty="0"/>
              <a:t>Prevalencia de Desnutrición Crónica Infantil (Retardo en el Crecimiento) en niños menores de 5 años (1).  </a:t>
            </a:r>
          </a:p>
        </p:txBody>
      </p:sp>
      <p:sp>
        <p:nvSpPr>
          <p:cNvPr id="8195" name="1 CuadroTexto"/>
          <p:cNvSpPr txBox="1">
            <a:spLocks noChangeArrowheads="1"/>
          </p:cNvSpPr>
          <p:nvPr/>
        </p:nvSpPr>
        <p:spPr bwMode="auto">
          <a:xfrm>
            <a:off x="222250" y="6503988"/>
            <a:ext cx="345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1200"/>
              <a:t>(1) Patrón de Referencia OMS</a:t>
            </a:r>
            <a:endParaRPr lang="es-PE" altLang="es-MX" sz="1200"/>
          </a:p>
        </p:txBody>
      </p:sp>
      <p:sp>
        <p:nvSpPr>
          <p:cNvPr id="9" name="8 CuadroTexto"/>
          <p:cNvSpPr txBox="1"/>
          <p:nvPr/>
        </p:nvSpPr>
        <p:spPr>
          <a:xfrm>
            <a:off x="4179962" y="922338"/>
            <a:ext cx="3057525" cy="25066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atin typeface="+mn-lt"/>
              <a:cs typeface="+mn-cs"/>
            </a:endParaRPr>
          </a:p>
        </p:txBody>
      </p:sp>
      <p:sp>
        <p:nvSpPr>
          <p:cNvPr id="8197" name="9 Rectángulo"/>
          <p:cNvSpPr>
            <a:spLocks noChangeArrowheads="1"/>
          </p:cNvSpPr>
          <p:nvPr/>
        </p:nvSpPr>
        <p:spPr bwMode="auto">
          <a:xfrm>
            <a:off x="3779912" y="892175"/>
            <a:ext cx="37322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1400" b="1"/>
              <a:t>Presupuesto por Resultados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1400" b="1"/>
              <a:t>PAN</a:t>
            </a:r>
            <a:endParaRPr lang="en-US" altLang="es-MX" sz="1400" b="1"/>
          </a:p>
        </p:txBody>
      </p:sp>
      <p:sp>
        <p:nvSpPr>
          <p:cNvPr id="11" name="10 Elipse"/>
          <p:cNvSpPr/>
          <p:nvPr/>
        </p:nvSpPr>
        <p:spPr>
          <a:xfrm>
            <a:off x="7153349" y="2300288"/>
            <a:ext cx="528638" cy="3698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4191074" y="1408113"/>
            <a:ext cx="530225" cy="3698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graphicFrame>
        <p:nvGraphicFramePr>
          <p:cNvPr id="820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148341"/>
              </p:ext>
            </p:extLst>
          </p:nvPr>
        </p:nvGraphicFramePr>
        <p:xfrm>
          <a:off x="200025" y="510976"/>
          <a:ext cx="7662863" cy="349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Gráfico" r:id="rId4" imgW="7669433" imgH="3499407" progId="Excel.Sheet.8">
                  <p:embed/>
                </p:oleObj>
              </mc:Choice>
              <mc:Fallback>
                <p:oleObj name="Gráfico" r:id="rId4" imgW="7669433" imgH="349940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510976"/>
                        <a:ext cx="7662863" cy="349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4 CuadroTexto"/>
          <p:cNvSpPr txBox="1">
            <a:spLocks noChangeArrowheads="1"/>
          </p:cNvSpPr>
          <p:nvPr/>
        </p:nvSpPr>
        <p:spPr bwMode="auto">
          <a:xfrm>
            <a:off x="7080324" y="1430338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1800" b="1">
                <a:latin typeface="Arial Narrow" panose="020B0606020202030204" pitchFamily="34" charset="0"/>
              </a:rPr>
              <a:t>Perú 2000-2014 </a:t>
            </a:r>
          </a:p>
        </p:txBody>
      </p:sp>
      <p:sp>
        <p:nvSpPr>
          <p:cNvPr id="8202" name="17 CuadroTexto"/>
          <p:cNvSpPr txBox="1">
            <a:spLocks noChangeArrowheads="1"/>
          </p:cNvSpPr>
          <p:nvPr/>
        </p:nvSpPr>
        <p:spPr bwMode="auto">
          <a:xfrm>
            <a:off x="979488" y="4900613"/>
            <a:ext cx="1943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1800">
                <a:latin typeface="Arial Narrow" panose="020B0606020202030204" pitchFamily="34" charset="0"/>
              </a:rPr>
              <a:t>Ámbito JUNTOS 2005-2014 </a:t>
            </a:r>
          </a:p>
        </p:txBody>
      </p:sp>
      <p:sp>
        <p:nvSpPr>
          <p:cNvPr id="19" name="18 Elipse"/>
          <p:cNvSpPr/>
          <p:nvPr/>
        </p:nvSpPr>
        <p:spPr>
          <a:xfrm>
            <a:off x="4787900" y="4221163"/>
            <a:ext cx="720725" cy="306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dirty="0"/>
              <a:t>C</a:t>
            </a:r>
          </a:p>
        </p:txBody>
      </p:sp>
      <p:graphicFrame>
        <p:nvGraphicFramePr>
          <p:cNvPr id="20" name="Chart 1"/>
          <p:cNvGraphicFramePr>
            <a:graphicFrameLocks/>
          </p:cNvGraphicFramePr>
          <p:nvPr/>
        </p:nvGraphicFramePr>
        <p:xfrm>
          <a:off x="3275856" y="3885070"/>
          <a:ext cx="5497072" cy="267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10 Elipse"/>
          <p:cNvSpPr/>
          <p:nvPr/>
        </p:nvSpPr>
        <p:spPr>
          <a:xfrm>
            <a:off x="8181975" y="5156200"/>
            <a:ext cx="528638" cy="3698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80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6591</TotalTime>
  <Words>3491</Words>
  <Application>Microsoft Office PowerPoint</Application>
  <PresentationFormat>Presentación en pantalla (4:3)</PresentationFormat>
  <Paragraphs>1074</Paragraphs>
  <Slides>49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1" baseType="lpstr">
      <vt:lpstr>Tema de Office</vt:lpstr>
      <vt:lpstr>Gráfico</vt:lpstr>
      <vt:lpstr>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Medición de resultados</vt:lpstr>
      <vt:lpstr>Presentación de PowerPoint</vt:lpstr>
      <vt:lpstr>Ficha Técnica del indicador</vt:lpstr>
      <vt:lpstr>Presentación de PowerPoint</vt:lpstr>
      <vt:lpstr>Presentación de PowerPoint</vt:lpstr>
      <vt:lpstr>Presentación de PowerPoint</vt:lpstr>
      <vt:lpstr>Presentación de PowerPoint</vt:lpstr>
      <vt:lpstr>Proporción de niños y niñas menores de 12 meses de edad de los distritos de quintiles de pobreza 1 y 2 del departamento afiliados al SIS que reciben CRED completo para la edad, Vacunas de neumococo y rotavirus para la edad, suplementación de multimicronutrientes y DNI. FED 1ra fase</vt:lpstr>
      <vt:lpstr>Presentación de PowerPoint</vt:lpstr>
      <vt:lpstr>Proporción de Gestantes con exámenes de laboratorio en el primer trimestre y 4 atenciones con suplemento de hierro </vt:lpstr>
      <vt:lpstr>Proporción de Gestantes afiliadas al SIS con parto institucional </vt:lpstr>
      <vt:lpstr>Medición de cobertura de productos</vt:lpstr>
      <vt:lpstr>Presentación de PowerPoint</vt:lpstr>
      <vt:lpstr>Presentación de PowerPoint</vt:lpstr>
      <vt:lpstr>Presentación de PowerPoint</vt:lpstr>
      <vt:lpstr>Seguimiento y Evaluación de la Implementación de los PP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Financiamiento de los Programas Presupuestales: Donaciones y Transferencias (SIS)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El grupo analiza y comenta los aspectos presupuestales y la efectividad alcanzada en un programa presupuestal: Se entrega un paquete de información para el análisis correspondiente.  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</dc:creator>
  <cp:lastModifiedBy>Jessica</cp:lastModifiedBy>
  <cp:revision>371</cp:revision>
  <cp:lastPrinted>2012-09-10T21:34:44Z</cp:lastPrinted>
  <dcterms:created xsi:type="dcterms:W3CDTF">2012-03-23T18:15:33Z</dcterms:created>
  <dcterms:modified xsi:type="dcterms:W3CDTF">2015-06-04T17:07:56Z</dcterms:modified>
</cp:coreProperties>
</file>